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6"/>
    <p:sldMasterId id="214748367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</p:sldIdLst>
  <p:sldSz cy="5143500" cx="9144000"/>
  <p:notesSz cx="6858000" cy="9144000"/>
  <p:embeddedFontLst>
    <p:embeddedFont>
      <p:font typeface="Oswald Medium"/>
      <p:regular r:id="rId71"/>
      <p:bold r:id="rId72"/>
    </p:embeddedFont>
    <p:embeddedFont>
      <p:font typeface="Montserrat SemiBold"/>
      <p:regular r:id="rId73"/>
      <p:bold r:id="rId74"/>
      <p:italic r:id="rId75"/>
      <p:boldItalic r:id="rId76"/>
    </p:embeddedFont>
    <p:embeddedFont>
      <p:font typeface="Roboto"/>
      <p:regular r:id="rId77"/>
      <p:bold r:id="rId78"/>
      <p:italic r:id="rId79"/>
      <p:boldItalic r:id="rId80"/>
    </p:embeddedFont>
    <p:embeddedFont>
      <p:font typeface="Poppins"/>
      <p:regular r:id="rId81"/>
      <p:bold r:id="rId82"/>
      <p:italic r:id="rId83"/>
      <p:boldItalic r:id="rId84"/>
    </p:embeddedFont>
    <p:embeddedFont>
      <p:font typeface="Bebas Neue"/>
      <p:regular r:id="rId85"/>
    </p:embeddedFont>
    <p:embeddedFont>
      <p:font typeface="Average"/>
      <p:regular r:id="rId86"/>
    </p:embeddedFont>
    <p:embeddedFont>
      <p:font typeface="Poppins Medium"/>
      <p:regular r:id="rId87"/>
      <p:bold r:id="rId88"/>
      <p:italic r:id="rId89"/>
      <p:boldItalic r:id="rId90"/>
    </p:embeddedFont>
    <p:embeddedFont>
      <p:font typeface="Oswald SemiBold"/>
      <p:regular r:id="rId91"/>
      <p:bold r:id="rId92"/>
    </p:embeddedFont>
    <p:embeddedFont>
      <p:font typeface="Oswald"/>
      <p:regular r:id="rId93"/>
      <p:bold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Dipesh Pandya"/>
  <p:cmAuthor clrIdx="1" id="1" initials="" lastIdx="1" name="Erica Yanoshak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37B09F7-A989-47C4-BB97-0D48B469390E}">
  <a:tblStyle styleId="{C37B09F7-A989-47C4-BB97-0D48B469390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Poppins-boldItalic.fntdata"/><Relationship Id="rId83" Type="http://schemas.openxmlformats.org/officeDocument/2006/relationships/font" Target="fonts/Poppins-italic.fntdata"/><Relationship Id="rId42" Type="http://schemas.openxmlformats.org/officeDocument/2006/relationships/slide" Target="slides/slide34.xml"/><Relationship Id="rId86" Type="http://schemas.openxmlformats.org/officeDocument/2006/relationships/font" Target="fonts/Average-regular.fntdata"/><Relationship Id="rId41" Type="http://schemas.openxmlformats.org/officeDocument/2006/relationships/slide" Target="slides/slide33.xml"/><Relationship Id="rId85" Type="http://schemas.openxmlformats.org/officeDocument/2006/relationships/font" Target="fonts/BebasNeue-regular.fntdata"/><Relationship Id="rId44" Type="http://schemas.openxmlformats.org/officeDocument/2006/relationships/slide" Target="slides/slide36.xml"/><Relationship Id="rId88" Type="http://schemas.openxmlformats.org/officeDocument/2006/relationships/font" Target="fonts/PoppinsMedium-bold.fntdata"/><Relationship Id="rId43" Type="http://schemas.openxmlformats.org/officeDocument/2006/relationships/slide" Target="slides/slide35.xml"/><Relationship Id="rId87" Type="http://schemas.openxmlformats.org/officeDocument/2006/relationships/font" Target="fonts/PoppinsMedium-regular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PoppinsMedium-italic.fntdata"/><Relationship Id="rId80" Type="http://schemas.openxmlformats.org/officeDocument/2006/relationships/font" Target="fonts/Roboto-boldItalic.fntdata"/><Relationship Id="rId82" Type="http://schemas.openxmlformats.org/officeDocument/2006/relationships/font" Target="fonts/Poppins-bold.fntdata"/><Relationship Id="rId81" Type="http://schemas.openxmlformats.org/officeDocument/2006/relationships/font" Target="fonts/Poppins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notesMaster" Target="notesMasters/notesMaster1.xml"/><Relationship Id="rId73" Type="http://schemas.openxmlformats.org/officeDocument/2006/relationships/font" Target="fonts/MontserratSemiBold-regular.fntdata"/><Relationship Id="rId72" Type="http://schemas.openxmlformats.org/officeDocument/2006/relationships/font" Target="fonts/OswaldMedium-bold.fntdata"/><Relationship Id="rId31" Type="http://schemas.openxmlformats.org/officeDocument/2006/relationships/slide" Target="slides/slide23.xml"/><Relationship Id="rId75" Type="http://schemas.openxmlformats.org/officeDocument/2006/relationships/font" Target="fonts/MontserratSemiBold-italic.fntdata"/><Relationship Id="rId30" Type="http://schemas.openxmlformats.org/officeDocument/2006/relationships/slide" Target="slides/slide22.xml"/><Relationship Id="rId74" Type="http://schemas.openxmlformats.org/officeDocument/2006/relationships/font" Target="fonts/MontserratSemiBold-bold.fntdata"/><Relationship Id="rId33" Type="http://schemas.openxmlformats.org/officeDocument/2006/relationships/slide" Target="slides/slide25.xml"/><Relationship Id="rId77" Type="http://schemas.openxmlformats.org/officeDocument/2006/relationships/font" Target="fonts/Roboto-regular.fntdata"/><Relationship Id="rId32" Type="http://schemas.openxmlformats.org/officeDocument/2006/relationships/slide" Target="slides/slide24.xml"/><Relationship Id="rId76" Type="http://schemas.openxmlformats.org/officeDocument/2006/relationships/font" Target="fonts/MontserratSemiBold-boldItalic.fntdata"/><Relationship Id="rId35" Type="http://schemas.openxmlformats.org/officeDocument/2006/relationships/slide" Target="slides/slide27.xml"/><Relationship Id="rId79" Type="http://schemas.openxmlformats.org/officeDocument/2006/relationships/font" Target="fonts/Roboto-italic.fntdata"/><Relationship Id="rId34" Type="http://schemas.openxmlformats.org/officeDocument/2006/relationships/slide" Target="slides/slide26.xml"/><Relationship Id="rId78" Type="http://schemas.openxmlformats.org/officeDocument/2006/relationships/font" Target="fonts/Roboto-bold.fntdata"/><Relationship Id="rId71" Type="http://schemas.openxmlformats.org/officeDocument/2006/relationships/font" Target="fonts/OswaldMedium-regular.fntdata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94" Type="http://schemas.openxmlformats.org/officeDocument/2006/relationships/font" Target="fonts/Oswald-bold.fntdata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91" Type="http://schemas.openxmlformats.org/officeDocument/2006/relationships/font" Target="fonts/OswaldSemiBold-regular.fntdata"/><Relationship Id="rId90" Type="http://schemas.openxmlformats.org/officeDocument/2006/relationships/font" Target="fonts/PoppinsMedium-boldItalic.fntdata"/><Relationship Id="rId93" Type="http://schemas.openxmlformats.org/officeDocument/2006/relationships/font" Target="fonts/Oswald-regular.fntdata"/><Relationship Id="rId92" Type="http://schemas.openxmlformats.org/officeDocument/2006/relationships/font" Target="fonts/OswaldSemiBold-bold.fntdata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7-22T18:17:33.231">
    <p:pos x="6000" y="0"/>
    <p:text>should this go ahead of charts?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4-07-22T01:21:16.734">
    <p:pos x="6000" y="0"/>
    <p:text>lexie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cf1248163_1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cf1248163_1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ed92d6325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ed92d6325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ecf124816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ecf124816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cf1248163_1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cf1248163_1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ecf1248163_1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ecf1248163_1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ed92d6325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ed92d6325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ecf1248163_1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ecf1248163_1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cf1248163_1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ecf1248163_1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cf1248163_1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ecf1248163_1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ecf1248163_1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ecf1248163_1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ecf1248163_1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ecf1248163_1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ecf1248163_1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ecf1248163_1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draft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ecf1248163_1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ecf1248163_1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ecf1248163_1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ecf1248163_1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ecf1248163_1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ecf1248163_1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cf1248163_1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ecf1248163_1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ecf1248163_1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ecf1248163_1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ecf1248163_1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ecf1248163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ecf1248163_1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ecf1248163_1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ecf1248163_1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ecf1248163_1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cf1248163_1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ecf1248163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ecf1248163_1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ecf1248163_1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cf1248163_1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cf1248163_1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https://www.huffpost.com/archive/ca/entry/paul-hellyer-ex-defence-minister-believes-in-aliens-video_n_3390295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ecf1248163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ecf1248163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ecf1248163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ecf1248163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ecf1248163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ecf1248163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ecf1248163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ecf1248163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cf1248163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ecf1248163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ecf124816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ecf124816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ecf12481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ecf1248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ecefbf73f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ecefbf73f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ec3a7e09c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ec3a7e09c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ec3a7e09c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ec3a7e09c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cf1248163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cf1248163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did we pick UFOs?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 executive summary or overview of the project and project goals: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Explain how the project relates to the industry you selected.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Questions?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What can we learn about previously documented and recording sightings UFO sightings?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Can we use this historical data to predict trends in future UFO sightings?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Can we use historical data to predict future UFO sightings?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approach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ecf124816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ecf124816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ec3a7e09c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ec3a7e09c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ecf892c33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ecf892c33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ecf892c33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ecf892c33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ec3a7e09c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ec3a7e09c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ec3a7e09c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ec3a7e09c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ec3a7e09c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ec3a7e09c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ec3a7e09c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ec3a7e09c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ec3a7e09c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ec3a7e09c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ec3a7e09c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ec3a7e09c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cf1248163_1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ecf1248163_1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ec3a7e09c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ec3a7e09c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ec3a7e09c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ec3a7e09c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ec3a7e09c2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ec3a7e09c2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ec3a7e09c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ec3a7e09c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ecefbf73f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ecefbf73f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ecf124816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ecf124816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ecf1248163_1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ecf1248163_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ecf1248163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ecf1248163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ecf1248163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ecf1248163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ecf1248163_1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ecf1248163_1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cf1248163_1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cf1248163_1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ecf1248163_1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ecf1248163_1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ecf1248163_1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ecf1248163_1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ecf1248163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ecf1248163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ecf1248163_1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ecf1248163_1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cf1248163_1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ecf1248163_1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d92d6325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d92d6325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Google Shape;5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2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2.xml"/><Relationship Id="rId4" Type="http://schemas.openxmlformats.org/officeDocument/2006/relationships/image" Target="../media/image20.jpg"/><Relationship Id="rId5" Type="http://schemas.openxmlformats.org/officeDocument/2006/relationships/image" Target="../media/image29.png"/><Relationship Id="rId6" Type="http://schemas.openxmlformats.org/officeDocument/2006/relationships/image" Target="../media/image5.png"/><Relationship Id="rId7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22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Relationship Id="rId4" Type="http://schemas.openxmlformats.org/officeDocument/2006/relationships/hyperlink" Target="https://gist.github.com/JeffPaine/3083347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34.png"/><Relationship Id="rId7" Type="http://schemas.openxmlformats.org/officeDocument/2006/relationships/image" Target="../media/image27.png"/><Relationship Id="rId8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Relationship Id="rId4" Type="http://schemas.openxmlformats.org/officeDocument/2006/relationships/image" Target="../media/image33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Relationship Id="rId4" Type="http://schemas.openxmlformats.org/officeDocument/2006/relationships/image" Target="../media/image33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jp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jpg"/><Relationship Id="rId4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jpg"/><Relationship Id="rId4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time.com/4232540/history-ufo-sightings/" TargetMode="External"/><Relationship Id="rId4" Type="http://schemas.openxmlformats.org/officeDocument/2006/relationships/hyperlink" Target="https://www.history.com/news/ufo-sightings-credible-modern" TargetMode="External"/><Relationship Id="rId5" Type="http://schemas.openxmlformats.org/officeDocument/2006/relationships/hyperlink" Target="https://timesofindia.indiatimes.com/etimes/trending/5-times-ufo-like-objects-were-spotted-on-earth/photostory/107431493.cms?picid=107431504" TargetMode="External"/><Relationship Id="rId6" Type="http://schemas.openxmlformats.org/officeDocument/2006/relationships/hyperlink" Target="https://www.axios.com/2024/02/08/ufo-uap-sightings-us-hotspots-2000-2023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time.com/4232540/history-ufo-sightings/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0.jpg"/><Relationship Id="rId4" Type="http://schemas.openxmlformats.org/officeDocument/2006/relationships/image" Target="../media/image1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56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Relationship Id="rId4" Type="http://schemas.openxmlformats.org/officeDocument/2006/relationships/image" Target="../media/image25.jpg"/><Relationship Id="rId5" Type="http://schemas.openxmlformats.org/officeDocument/2006/relationships/image" Target="../media/image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4.png"/><Relationship Id="rId5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/>
          <p:nvPr/>
        </p:nvSpPr>
        <p:spPr>
          <a:xfrm>
            <a:off x="2531038" y="1148454"/>
            <a:ext cx="4334257" cy="7790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Bebas Neue"/>
              </a:rPr>
              <a:t>TEAM PICARD</a:t>
            </a:r>
          </a:p>
        </p:txBody>
      </p:sp>
      <p:pic>
        <p:nvPicPr>
          <p:cNvPr id="106" name="Google Shape;106;p25"/>
          <p:cNvPicPr preferRelativeResize="0"/>
          <p:nvPr/>
        </p:nvPicPr>
        <p:blipFill rotWithShape="1">
          <a:blip r:embed="rId4">
            <a:alphaModFix/>
          </a:blip>
          <a:srcRect b="46361" l="29414" r="29365" t="45025"/>
          <a:stretch/>
        </p:blipFill>
        <p:spPr>
          <a:xfrm>
            <a:off x="2250513" y="2206263"/>
            <a:ext cx="4895324" cy="57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1968900" y="403775"/>
            <a:ext cx="6525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REFINING THE GEOGRAPHIC SCOPE OF DATA</a:t>
            </a:r>
            <a:endParaRPr sz="2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0" name="Google Shape;240;p34"/>
          <p:cNvPicPr preferRelativeResize="0"/>
          <p:nvPr/>
        </p:nvPicPr>
        <p:blipFill rotWithShape="1">
          <a:blip r:embed="rId4">
            <a:alphaModFix/>
          </a:blip>
          <a:srcRect b="14315" l="12004" r="13574" t="17933"/>
          <a:stretch/>
        </p:blipFill>
        <p:spPr>
          <a:xfrm>
            <a:off x="4572000" y="1060675"/>
            <a:ext cx="4232624" cy="216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2700" y="3284852"/>
            <a:ext cx="2922899" cy="164412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4"/>
          <p:cNvSpPr txBox="1"/>
          <p:nvPr/>
        </p:nvSpPr>
        <p:spPr>
          <a:xfrm>
            <a:off x="5122825" y="3736763"/>
            <a:ext cx="29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Two ways to </a:t>
            </a:r>
            <a:r>
              <a:rPr lang="en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represent</a:t>
            </a:r>
            <a:r>
              <a:rPr lang="en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data</a:t>
            </a:r>
            <a:endParaRPr>
              <a:solidFill>
                <a:srgbClr val="ED867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243" name="Google Shape;243;p34"/>
          <p:cNvGrpSpPr/>
          <p:nvPr/>
        </p:nvGrpSpPr>
        <p:grpSpPr>
          <a:xfrm>
            <a:off x="162429" y="215352"/>
            <a:ext cx="2448894" cy="3413606"/>
            <a:chOff x="-346296" y="2"/>
            <a:chExt cx="2448894" cy="3413606"/>
          </a:xfrm>
        </p:grpSpPr>
        <p:pic>
          <p:nvPicPr>
            <p:cNvPr id="244" name="Google Shape;244;p34"/>
            <p:cNvPicPr preferRelativeResize="0"/>
            <p:nvPr/>
          </p:nvPicPr>
          <p:blipFill rotWithShape="1">
            <a:blip r:embed="rId6">
              <a:alphaModFix/>
            </a:blip>
            <a:srcRect b="26931" l="43961" r="31183" t="29889"/>
            <a:stretch/>
          </p:blipFill>
          <p:spPr>
            <a:xfrm>
              <a:off x="797724" y="783223"/>
              <a:ext cx="1037875" cy="11499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5" name="Google Shape;245;p34"/>
            <p:cNvGrpSpPr/>
            <p:nvPr/>
          </p:nvGrpSpPr>
          <p:grpSpPr>
            <a:xfrm>
              <a:off x="176101" y="176100"/>
              <a:ext cx="1350055" cy="2472434"/>
              <a:chOff x="237925" y="245845"/>
              <a:chExt cx="2439124" cy="4651805"/>
            </a:xfrm>
          </p:grpSpPr>
          <p:pic>
            <p:nvPicPr>
              <p:cNvPr id="246" name="Google Shape;246;p34"/>
              <p:cNvPicPr preferRelativeResize="0"/>
              <p:nvPr/>
            </p:nvPicPr>
            <p:blipFill rotWithShape="1">
              <a:blip r:embed="rId6">
                <a:alphaModFix/>
              </a:blip>
              <a:srcRect b="18695" l="7876" r="78640" t="34658"/>
              <a:stretch/>
            </p:blipFill>
            <p:spPr>
              <a:xfrm>
                <a:off x="343777" y="1004072"/>
                <a:ext cx="1017341" cy="2337228"/>
              </a:xfrm>
              <a:prstGeom prst="rect">
                <a:avLst/>
              </a:prstGeom>
              <a:noFill/>
              <a:ln>
                <a:noFill/>
              </a:ln>
              <a:effectLst>
                <a:reflection blurRad="0" dir="5400000" dist="133350" endA="0" endPos="30000" fadeDir="5400012" kx="0" rotWithShape="0" algn="bl" stPos="0" sy="-100000" ky="0"/>
              </a:effectLst>
            </p:spPr>
          </p:pic>
          <p:pic>
            <p:nvPicPr>
              <p:cNvPr id="247" name="Google Shape;247;p34"/>
              <p:cNvPicPr preferRelativeResize="0"/>
              <p:nvPr/>
            </p:nvPicPr>
            <p:blipFill rotWithShape="1">
              <a:blip r:embed="rId6">
                <a:alphaModFix/>
              </a:blip>
              <a:srcRect b="20547" l="34415" r="52100" t="62926"/>
              <a:stretch/>
            </p:blipFill>
            <p:spPr>
              <a:xfrm>
                <a:off x="237925" y="2936089"/>
                <a:ext cx="1380912" cy="11239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" name="Google Shape;248;p34"/>
              <p:cNvPicPr preferRelativeResize="0"/>
              <p:nvPr/>
            </p:nvPicPr>
            <p:blipFill rotWithShape="1">
              <a:blip r:embed="rId6">
                <a:alphaModFix/>
              </a:blip>
              <a:srcRect b="68161" l="18695" r="69161" t="16705"/>
              <a:stretch/>
            </p:blipFill>
            <p:spPr>
              <a:xfrm>
                <a:off x="702610" y="245845"/>
                <a:ext cx="916198" cy="758273"/>
              </a:xfrm>
              <a:prstGeom prst="rect">
                <a:avLst/>
              </a:prstGeom>
              <a:noFill/>
              <a:ln>
                <a:noFill/>
              </a:ln>
              <a:effectLst>
                <a:reflection blurRad="0" dir="5400000" dist="133350" endA="0" endPos="30000" fadeDir="5400012" kx="0" rotWithShape="0" algn="bl" stPos="0" sy="-100000" ky="0"/>
              </a:effectLst>
            </p:spPr>
          </p:pic>
          <p:pic>
            <p:nvPicPr>
              <p:cNvPr id="249" name="Google Shape;249;p34"/>
              <p:cNvPicPr preferRelativeResize="0"/>
              <p:nvPr/>
            </p:nvPicPr>
            <p:blipFill rotWithShape="1">
              <a:blip r:embed="rId6">
                <a:alphaModFix/>
              </a:blip>
              <a:srcRect b="36650" l="22388" r="62092" t="36990"/>
              <a:stretch/>
            </p:blipFill>
            <p:spPr>
              <a:xfrm>
                <a:off x="1210345" y="722526"/>
                <a:ext cx="1170886" cy="13207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0" name="Google Shape;250;p34"/>
              <p:cNvPicPr preferRelativeResize="0"/>
              <p:nvPr/>
            </p:nvPicPr>
            <p:blipFill rotWithShape="1">
              <a:blip r:embed="rId6">
                <a:alphaModFix/>
              </a:blip>
              <a:srcRect b="26931" l="78567" r="1220" t="29889"/>
              <a:stretch/>
            </p:blipFill>
            <p:spPr>
              <a:xfrm rot="208768">
                <a:off x="1105523" y="2689387"/>
                <a:ext cx="1525898" cy="21629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1" name="Google Shape;251;p34"/>
            <p:cNvPicPr preferRelativeResize="0"/>
            <p:nvPr/>
          </p:nvPicPr>
          <p:blipFill rotWithShape="1">
            <a:blip r:embed="rId7">
              <a:alphaModFix/>
            </a:blip>
            <a:srcRect b="17551" l="15794" r="65453" t="48702"/>
            <a:stretch/>
          </p:blipFill>
          <p:spPr>
            <a:xfrm rot="1087199">
              <a:off x="-179225" y="1933875"/>
              <a:ext cx="1262795" cy="127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4"/>
            <p:cNvPicPr preferRelativeResize="0"/>
            <p:nvPr/>
          </p:nvPicPr>
          <p:blipFill rotWithShape="1">
            <a:blip r:embed="rId7">
              <a:alphaModFix/>
            </a:blip>
            <a:srcRect b="57783" l="72632" r="11267" t="17111"/>
            <a:stretch/>
          </p:blipFill>
          <p:spPr>
            <a:xfrm>
              <a:off x="774552" y="2097221"/>
              <a:ext cx="1084205" cy="9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34"/>
            <p:cNvPicPr preferRelativeResize="0"/>
            <p:nvPr/>
          </p:nvPicPr>
          <p:blipFill rotWithShape="1">
            <a:blip r:embed="rId7">
              <a:alphaModFix/>
            </a:blip>
            <a:srcRect b="27329" l="56217" r="27682" t="47566"/>
            <a:stretch/>
          </p:blipFill>
          <p:spPr>
            <a:xfrm>
              <a:off x="1018393" y="2"/>
              <a:ext cx="1084205" cy="9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34"/>
            <p:cNvPicPr preferRelativeResize="0"/>
            <p:nvPr/>
          </p:nvPicPr>
          <p:blipFill rotWithShape="1">
            <a:blip r:embed="rId7">
              <a:alphaModFix/>
            </a:blip>
            <a:srcRect b="24546" l="36169" r="45078" t="41706"/>
            <a:stretch/>
          </p:blipFill>
          <p:spPr>
            <a:xfrm rot="1465391">
              <a:off x="310858" y="1933872"/>
              <a:ext cx="1262795" cy="127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34"/>
          <p:cNvSpPr txBox="1"/>
          <p:nvPr/>
        </p:nvSpPr>
        <p:spPr>
          <a:xfrm>
            <a:off x="2136372" y="1152425"/>
            <a:ext cx="230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Count and Duration</a:t>
            </a:r>
            <a:endParaRPr>
              <a:solidFill>
                <a:srgbClr val="ED867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Top 10 states</a:t>
            </a:r>
            <a:endParaRPr>
              <a:solidFill>
                <a:srgbClr val="ED867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313850" y="3475863"/>
            <a:ext cx="2448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Arizona, California, Hawaii, Louisiana, Mississippi, New York, Texas, Virginia, and Washington</a:t>
            </a:r>
            <a:endParaRPr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35"/>
          <p:cNvGrpSpPr/>
          <p:nvPr/>
        </p:nvGrpSpPr>
        <p:grpSpPr>
          <a:xfrm>
            <a:off x="1937386" y="3186506"/>
            <a:ext cx="2150348" cy="2272833"/>
            <a:chOff x="180751" y="118500"/>
            <a:chExt cx="2460915" cy="2385425"/>
          </a:xfrm>
        </p:grpSpPr>
        <p:pic>
          <p:nvPicPr>
            <p:cNvPr id="263" name="Google Shape;263;p35"/>
            <p:cNvPicPr preferRelativeResize="0"/>
            <p:nvPr/>
          </p:nvPicPr>
          <p:blipFill rotWithShape="1">
            <a:blip r:embed="rId4">
              <a:alphaModFix/>
            </a:blip>
            <a:srcRect b="66937" l="3879" r="76934" t="0"/>
            <a:stretch/>
          </p:blipFill>
          <p:spPr>
            <a:xfrm>
              <a:off x="180751" y="118500"/>
              <a:ext cx="2460915" cy="238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35"/>
            <p:cNvSpPr txBox="1"/>
            <p:nvPr/>
          </p:nvSpPr>
          <p:spPr>
            <a:xfrm>
              <a:off x="865988" y="904025"/>
              <a:ext cx="887700" cy="4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2071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Light</a:t>
              </a:r>
              <a:endParaRPr>
                <a:solidFill>
                  <a:srgbClr val="02071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1051312" y="1304225"/>
              <a:ext cx="517074" cy="262650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Chelsea Market"/>
                </a:rPr>
                <a:t>32%</a:t>
              </a:r>
            </a:p>
          </p:txBody>
        </p:sp>
      </p:grpSp>
      <p:grpSp>
        <p:nvGrpSpPr>
          <p:cNvPr id="266" name="Google Shape;266;p35"/>
          <p:cNvGrpSpPr/>
          <p:nvPr/>
        </p:nvGrpSpPr>
        <p:grpSpPr>
          <a:xfrm>
            <a:off x="481761" y="3898052"/>
            <a:ext cx="1902415" cy="1245452"/>
            <a:chOff x="3979663" y="1993950"/>
            <a:chExt cx="2177174" cy="1307149"/>
          </a:xfrm>
        </p:grpSpPr>
        <p:pic>
          <p:nvPicPr>
            <p:cNvPr id="267" name="Google Shape;267;p35"/>
            <p:cNvPicPr preferRelativeResize="0"/>
            <p:nvPr/>
          </p:nvPicPr>
          <p:blipFill rotWithShape="1">
            <a:blip r:embed="rId4">
              <a:alphaModFix/>
            </a:blip>
            <a:srcRect b="33057" l="26289" r="52837" t="44662"/>
            <a:stretch/>
          </p:blipFill>
          <p:spPr>
            <a:xfrm>
              <a:off x="3979663" y="1993950"/>
              <a:ext cx="2177174" cy="1307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35"/>
            <p:cNvSpPr txBox="1"/>
            <p:nvPr/>
          </p:nvSpPr>
          <p:spPr>
            <a:xfrm>
              <a:off x="4293650" y="2224825"/>
              <a:ext cx="1549200" cy="4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867A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Circular</a:t>
              </a:r>
              <a:endParaRPr>
                <a:solidFill>
                  <a:srgbClr val="ED867A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4959700" y="2645225"/>
              <a:ext cx="433609" cy="264576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Chelsea Market"/>
                </a:rPr>
                <a:t>31%</a:t>
              </a:r>
            </a:p>
          </p:txBody>
        </p:sp>
      </p:grpSp>
      <p:grpSp>
        <p:nvGrpSpPr>
          <p:cNvPr id="270" name="Google Shape;270;p35"/>
          <p:cNvGrpSpPr/>
          <p:nvPr/>
        </p:nvGrpSpPr>
        <p:grpSpPr>
          <a:xfrm>
            <a:off x="3237185" y="3509731"/>
            <a:ext cx="1746378" cy="1786158"/>
            <a:chOff x="1982725" y="350175"/>
            <a:chExt cx="1998602" cy="1874641"/>
          </a:xfrm>
        </p:grpSpPr>
        <p:pic>
          <p:nvPicPr>
            <p:cNvPr id="271" name="Google Shape;271;p35"/>
            <p:cNvPicPr preferRelativeResize="0"/>
            <p:nvPr/>
          </p:nvPicPr>
          <p:blipFill rotWithShape="1">
            <a:blip r:embed="rId4">
              <a:alphaModFix/>
            </a:blip>
            <a:srcRect b="62497" l="26288" r="56759" t="9232"/>
            <a:stretch/>
          </p:blipFill>
          <p:spPr>
            <a:xfrm>
              <a:off x="1982725" y="350175"/>
              <a:ext cx="1998602" cy="18746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35"/>
            <p:cNvSpPr txBox="1"/>
            <p:nvPr/>
          </p:nvSpPr>
          <p:spPr>
            <a:xfrm>
              <a:off x="2296625" y="1009375"/>
              <a:ext cx="1549200" cy="4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4C45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Geometric</a:t>
              </a:r>
              <a:endParaRPr>
                <a:solidFill>
                  <a:srgbClr val="F4C458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2896875" y="1409575"/>
              <a:ext cx="348690" cy="260402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Chelsea Market"/>
                </a:rPr>
                <a:t>4%</a:t>
              </a:r>
            </a:p>
          </p:txBody>
        </p:sp>
      </p:grpSp>
      <p:grpSp>
        <p:nvGrpSpPr>
          <p:cNvPr id="274" name="Google Shape;274;p35"/>
          <p:cNvGrpSpPr/>
          <p:nvPr/>
        </p:nvGrpSpPr>
        <p:grpSpPr>
          <a:xfrm>
            <a:off x="1192053" y="2526655"/>
            <a:ext cx="1746375" cy="1712563"/>
            <a:chOff x="180752" y="2500212"/>
            <a:chExt cx="1998598" cy="1797401"/>
          </a:xfrm>
        </p:grpSpPr>
        <p:pic>
          <p:nvPicPr>
            <p:cNvPr id="275" name="Google Shape;275;p35"/>
            <p:cNvPicPr preferRelativeResize="0"/>
            <p:nvPr/>
          </p:nvPicPr>
          <p:blipFill rotWithShape="1">
            <a:blip r:embed="rId4">
              <a:alphaModFix/>
            </a:blip>
            <a:srcRect b="44375" l="4847" r="79418" t="30468"/>
            <a:stretch/>
          </p:blipFill>
          <p:spPr>
            <a:xfrm rot="10800000">
              <a:off x="180752" y="2500212"/>
              <a:ext cx="1998598" cy="1797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35"/>
            <p:cNvSpPr txBox="1"/>
            <p:nvPr/>
          </p:nvSpPr>
          <p:spPr>
            <a:xfrm>
              <a:off x="343063" y="2827900"/>
              <a:ext cx="1549200" cy="4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867A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Triangle</a:t>
              </a:r>
              <a:endParaRPr>
                <a:solidFill>
                  <a:srgbClr val="ED867A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899562" y="3265175"/>
              <a:ext cx="436226" cy="267466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Chelsea Market"/>
                </a:rPr>
                <a:t>12%</a:t>
              </a:r>
            </a:p>
          </p:txBody>
        </p:sp>
      </p:grpSp>
      <p:grpSp>
        <p:nvGrpSpPr>
          <p:cNvPr id="278" name="Google Shape;278;p35"/>
          <p:cNvGrpSpPr/>
          <p:nvPr/>
        </p:nvGrpSpPr>
        <p:grpSpPr>
          <a:xfrm>
            <a:off x="130165" y="2582539"/>
            <a:ext cx="1461458" cy="1688982"/>
            <a:chOff x="2937682" y="2502151"/>
            <a:chExt cx="1672531" cy="1772651"/>
          </a:xfrm>
        </p:grpSpPr>
        <p:pic>
          <p:nvPicPr>
            <p:cNvPr id="279" name="Google Shape;279;p35"/>
            <p:cNvPicPr preferRelativeResize="0"/>
            <p:nvPr/>
          </p:nvPicPr>
          <p:blipFill rotWithShape="1">
            <a:blip r:embed="rId4">
              <a:alphaModFix/>
            </a:blip>
            <a:srcRect b="8299" l="4246" r="78275" t="58768"/>
            <a:stretch/>
          </p:blipFill>
          <p:spPr>
            <a:xfrm>
              <a:off x="2937682" y="2502151"/>
              <a:ext cx="1672531" cy="1772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35"/>
            <p:cNvSpPr txBox="1"/>
            <p:nvPr/>
          </p:nvSpPr>
          <p:spPr>
            <a:xfrm>
              <a:off x="2999338" y="2909788"/>
              <a:ext cx="15492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Formation / Changing</a:t>
              </a:r>
              <a:endParaRPr>
                <a:solidFill>
                  <a:srgbClr val="F4C458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3613425" y="3457575"/>
              <a:ext cx="321063" cy="259439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Chelsea Market"/>
                </a:rPr>
                <a:t>6%</a:t>
              </a:r>
            </a:p>
          </p:txBody>
        </p:sp>
      </p:grpSp>
      <p:grpSp>
        <p:nvGrpSpPr>
          <p:cNvPr id="282" name="Google Shape;282;p35"/>
          <p:cNvGrpSpPr/>
          <p:nvPr/>
        </p:nvGrpSpPr>
        <p:grpSpPr>
          <a:xfrm>
            <a:off x="2705840" y="2389597"/>
            <a:ext cx="2586512" cy="1508450"/>
            <a:chOff x="747750" y="3511513"/>
            <a:chExt cx="2960074" cy="1583176"/>
          </a:xfrm>
        </p:grpSpPr>
        <p:pic>
          <p:nvPicPr>
            <p:cNvPr id="283" name="Google Shape;283;p35"/>
            <p:cNvPicPr preferRelativeResize="0"/>
            <p:nvPr/>
          </p:nvPicPr>
          <p:blipFill rotWithShape="1">
            <a:blip r:embed="rId4">
              <a:alphaModFix/>
            </a:blip>
            <a:srcRect b="1502" l="27080" r="52046" t="74500"/>
            <a:stretch/>
          </p:blipFill>
          <p:spPr>
            <a:xfrm>
              <a:off x="747750" y="3511513"/>
              <a:ext cx="2960074" cy="1583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35"/>
            <p:cNvSpPr txBox="1"/>
            <p:nvPr/>
          </p:nvSpPr>
          <p:spPr>
            <a:xfrm>
              <a:off x="984675" y="3995300"/>
              <a:ext cx="1953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867A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Other / </a:t>
              </a:r>
              <a:endParaRPr>
                <a:solidFill>
                  <a:srgbClr val="ED867A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867A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Unknown</a:t>
              </a:r>
              <a:endParaRPr>
                <a:solidFill>
                  <a:srgbClr val="ED867A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2460925" y="4172100"/>
              <a:ext cx="437099" cy="262007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Chelsea Market"/>
                </a:rPr>
                <a:t>14%</a:t>
              </a:r>
            </a:p>
          </p:txBody>
        </p:sp>
      </p:grpSp>
      <p:sp>
        <p:nvSpPr>
          <p:cNvPr id="286" name="Google Shape;286;p35"/>
          <p:cNvSpPr txBox="1"/>
          <p:nvPr/>
        </p:nvSpPr>
        <p:spPr>
          <a:xfrm>
            <a:off x="305900" y="323975"/>
            <a:ext cx="5472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The Shapes of Things to Come</a:t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305900" y="957000"/>
            <a:ext cx="4433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1C35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Comparing states and national trends</a:t>
            </a:r>
            <a:endParaRPr sz="1700">
              <a:solidFill>
                <a:srgbClr val="F1C358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305900" y="1365138"/>
            <a:ext cx="38514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Unwieldy database with 28 number of options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Grouped shapes into 6 subsets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Majority: Light and Circular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Would we observe any trends in shape of the reported sightings by year, state, and sighting (count vs. long duration)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9" name="Google Shape;28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2175" y="323975"/>
            <a:ext cx="3657478" cy="35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6"/>
          <p:cNvSpPr txBox="1"/>
          <p:nvPr/>
        </p:nvSpPr>
        <p:spPr>
          <a:xfrm>
            <a:off x="392525" y="388000"/>
            <a:ext cx="566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1C358"/>
                </a:solidFill>
                <a:latin typeface="Oswald"/>
                <a:ea typeface="Oswald"/>
                <a:cs typeface="Oswald"/>
                <a:sym typeface="Oswald"/>
              </a:rPr>
              <a:t>PREDICTING THE UNPREDICTABLE </a:t>
            </a:r>
            <a:endParaRPr sz="3400">
              <a:solidFill>
                <a:srgbClr val="F1C35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392525" y="959500"/>
            <a:ext cx="566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97" name="Google Shape;297;p36"/>
          <p:cNvPicPr preferRelativeResize="0"/>
          <p:nvPr/>
        </p:nvPicPr>
        <p:blipFill rotWithShape="1">
          <a:blip r:embed="rId5">
            <a:alphaModFix/>
          </a:blip>
          <a:srcRect b="25026" l="46320" r="9611" t="0"/>
          <a:stretch/>
        </p:blipFill>
        <p:spPr>
          <a:xfrm>
            <a:off x="6262273" y="2334149"/>
            <a:ext cx="2618724" cy="250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/>
          <p:cNvPicPr preferRelativeResize="0"/>
          <p:nvPr/>
        </p:nvPicPr>
        <p:blipFill rotWithShape="1">
          <a:blip r:embed="rId5">
            <a:alphaModFix/>
          </a:blip>
          <a:srcRect b="25026" l="10291" r="53662" t="0"/>
          <a:stretch/>
        </p:blipFill>
        <p:spPr>
          <a:xfrm>
            <a:off x="6604900" y="-392525"/>
            <a:ext cx="2141943" cy="25080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6"/>
          <p:cNvSpPr txBox="1"/>
          <p:nvPr/>
        </p:nvSpPr>
        <p:spPr>
          <a:xfrm>
            <a:off x="392525" y="1540600"/>
            <a:ext cx="34509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data seem to show a slight downward trend 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Best day to view seems to be Saturday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Best time of the year - Mid to late August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Mid night through 3am is the best time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This data can be used for states to market to UFO enthusiasts. Here is a suggested tagline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Beyond the Stars: Visualizing UFO Encounters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0" name="Google Shape;300;p36"/>
          <p:cNvPicPr preferRelativeResize="0"/>
          <p:nvPr/>
        </p:nvPicPr>
        <p:blipFill rotWithShape="1">
          <a:blip r:embed="rId6">
            <a:alphaModFix/>
          </a:blip>
          <a:srcRect b="66505" l="9744" r="65784" t="15208"/>
          <a:stretch/>
        </p:blipFill>
        <p:spPr>
          <a:xfrm>
            <a:off x="6238138" y="419562"/>
            <a:ext cx="2667000" cy="11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 rotWithShape="1">
          <a:blip r:embed="rId6">
            <a:alphaModFix/>
          </a:blip>
          <a:srcRect b="28544" l="9744" r="65784" t="48461"/>
          <a:stretch/>
        </p:blipFill>
        <p:spPr>
          <a:xfrm>
            <a:off x="7180775" y="3239125"/>
            <a:ext cx="26670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 rotWithShape="1">
          <a:blip r:embed="rId6">
            <a:alphaModFix/>
          </a:blip>
          <a:srcRect b="78163" l="10267" r="76447" t="8854"/>
          <a:stretch/>
        </p:blipFill>
        <p:spPr>
          <a:xfrm>
            <a:off x="323900" y="163625"/>
            <a:ext cx="1447800" cy="7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6">
            <a:alphaModFix/>
          </a:blip>
          <a:srcRect b="82345" l="9744" r="65784" t="3782"/>
          <a:stretch/>
        </p:blipFill>
        <p:spPr>
          <a:xfrm>
            <a:off x="7643451" y="1943575"/>
            <a:ext cx="1447800" cy="8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6"/>
          <p:cNvSpPr txBox="1"/>
          <p:nvPr/>
        </p:nvSpPr>
        <p:spPr>
          <a:xfrm>
            <a:off x="392525" y="1019200"/>
            <a:ext cx="368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Next Steps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5596" y="959500"/>
            <a:ext cx="2931478" cy="39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7"/>
          <p:cNvSpPr txBox="1"/>
          <p:nvPr/>
        </p:nvSpPr>
        <p:spPr>
          <a:xfrm>
            <a:off x="449675" y="597550"/>
            <a:ext cx="6561300" cy="708000"/>
          </a:xfrm>
          <a:prstGeom prst="rect">
            <a:avLst/>
          </a:prstGeom>
          <a:solidFill>
            <a:srgbClr val="00050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1C358"/>
                </a:solidFill>
                <a:latin typeface="Oswald"/>
                <a:ea typeface="Oswald"/>
                <a:cs typeface="Oswald"/>
                <a:sym typeface="Oswald"/>
              </a:rPr>
              <a:t>REFLECTIONS AND OPPORTUNITIES</a:t>
            </a:r>
            <a:endParaRPr sz="3400">
              <a:solidFill>
                <a:srgbClr val="F1C35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2" name="Google Shape;312;p37"/>
          <p:cNvSpPr txBox="1"/>
          <p:nvPr>
            <p:ph idx="4294967295" type="body"/>
          </p:nvPr>
        </p:nvSpPr>
        <p:spPr>
          <a:xfrm>
            <a:off x="339550" y="1305550"/>
            <a:ext cx="4124100" cy="1934100"/>
          </a:xfrm>
          <a:prstGeom prst="rect">
            <a:avLst/>
          </a:prstGeom>
          <a:solidFill>
            <a:srgbClr val="01030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1C358"/>
                </a:solidFill>
                <a:latin typeface="Oswald"/>
                <a:ea typeface="Oswald"/>
                <a:cs typeface="Oswald"/>
                <a:sym typeface="Oswald"/>
              </a:rPr>
              <a:t>Reflections</a:t>
            </a:r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Char char="●"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Dataframe ends in mid-2014 and though we found a pretty reputable options to add data until 2020, we just ran out of time</a:t>
            </a:r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Char char="●"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Pretty large dataframe and though it was well vetted, it was difficult to work with before cleaning and took the bulk of our time</a:t>
            </a:r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Char char="●"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Dataset is well designed but is based on self-reporting to inherent issues</a:t>
            </a:r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Char char="●"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Longitude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37"/>
          <p:cNvSpPr txBox="1"/>
          <p:nvPr>
            <p:ph idx="4294967295" type="body"/>
          </p:nvPr>
        </p:nvSpPr>
        <p:spPr>
          <a:xfrm>
            <a:off x="4572000" y="2708300"/>
            <a:ext cx="3552300" cy="2019000"/>
          </a:xfrm>
          <a:prstGeom prst="rect">
            <a:avLst/>
          </a:prstGeom>
          <a:solidFill>
            <a:srgbClr val="01030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Briefly discuss potential next steps for the project.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Confirm accuracy of the dataframe that if available to expands data to 2020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Clean and merge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Compare expected forecast with actual results and forecast out from 2020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Further explore the data and relationships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38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14" name="Google Shape;314;p37"/>
          <p:cNvSpPr txBox="1"/>
          <p:nvPr/>
        </p:nvSpPr>
        <p:spPr>
          <a:xfrm>
            <a:off x="4672675" y="2785700"/>
            <a:ext cx="3000000" cy="400200"/>
          </a:xfrm>
          <a:prstGeom prst="rect">
            <a:avLst/>
          </a:prstGeom>
          <a:solidFill>
            <a:srgbClr val="02091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358"/>
                </a:solidFill>
                <a:latin typeface="Oswald"/>
                <a:ea typeface="Oswald"/>
                <a:cs typeface="Oswald"/>
                <a:sym typeface="Oswald"/>
              </a:rPr>
              <a:t>Opportunities</a:t>
            </a:r>
            <a:endParaRPr sz="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8"/>
          <p:cNvPicPr preferRelativeResize="0"/>
          <p:nvPr/>
        </p:nvPicPr>
        <p:blipFill rotWithShape="1">
          <a:blip r:embed="rId4">
            <a:alphaModFix/>
          </a:blip>
          <a:srcRect b="0" l="0" r="59692" t="0"/>
          <a:stretch/>
        </p:blipFill>
        <p:spPr>
          <a:xfrm>
            <a:off x="140050" y="636950"/>
            <a:ext cx="2886351" cy="402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8"/>
          <p:cNvSpPr txBox="1"/>
          <p:nvPr/>
        </p:nvSpPr>
        <p:spPr>
          <a:xfrm>
            <a:off x="3259550" y="416575"/>
            <a:ext cx="5661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Cosmic Encounters: Explore UFO Sightings Interactively</a:t>
            </a:r>
            <a:endParaRPr sz="3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2" name="Google Shape;322;p38"/>
          <p:cNvSpPr txBox="1"/>
          <p:nvPr>
            <p:ph idx="4294967295" type="body"/>
          </p:nvPr>
        </p:nvSpPr>
        <p:spPr>
          <a:xfrm>
            <a:off x="3259550" y="1835600"/>
            <a:ext cx="54648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Interactive and easy find formations by state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Hover over shows data from key fields of specific encounter 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Filtering the data graphically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Zoom in to a specific area for more information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3" name="Google Shape;323;p38"/>
          <p:cNvPicPr preferRelativeResize="0"/>
          <p:nvPr/>
        </p:nvPicPr>
        <p:blipFill rotWithShape="1">
          <a:blip r:embed="rId5">
            <a:alphaModFix/>
          </a:blip>
          <a:srcRect b="21439" l="9744" r="65784" t="48820"/>
          <a:stretch/>
        </p:blipFill>
        <p:spPr>
          <a:xfrm rot="-167500">
            <a:off x="2082920" y="3814488"/>
            <a:ext cx="2105036" cy="143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 rotWithShape="1">
          <a:blip r:embed="rId5">
            <a:alphaModFix/>
          </a:blip>
          <a:srcRect b="82300" l="9743" r="75306" t="0"/>
          <a:stretch/>
        </p:blipFill>
        <p:spPr>
          <a:xfrm>
            <a:off x="940263" y="131625"/>
            <a:ext cx="1285926" cy="8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8"/>
          <p:cNvPicPr preferRelativeResize="0"/>
          <p:nvPr/>
        </p:nvPicPr>
        <p:blipFill rotWithShape="1">
          <a:blip r:embed="rId5">
            <a:alphaModFix/>
          </a:blip>
          <a:srcRect b="68128" l="7972" r="77078" t="14172"/>
          <a:stretch/>
        </p:blipFill>
        <p:spPr>
          <a:xfrm>
            <a:off x="2588088" y="1449775"/>
            <a:ext cx="1285926" cy="8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8"/>
          <p:cNvPicPr preferRelativeResize="0"/>
          <p:nvPr/>
        </p:nvPicPr>
        <p:blipFill rotWithShape="1">
          <a:blip r:embed="rId5">
            <a:alphaModFix/>
          </a:blip>
          <a:srcRect b="49230" l="12733" r="72316" t="33070"/>
          <a:stretch/>
        </p:blipFill>
        <p:spPr>
          <a:xfrm>
            <a:off x="2588088" y="2926000"/>
            <a:ext cx="1285926" cy="8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8"/>
          <p:cNvPicPr preferRelativeResize="0"/>
          <p:nvPr/>
        </p:nvPicPr>
        <p:blipFill rotWithShape="1">
          <a:blip r:embed="rId5">
            <a:alphaModFix/>
          </a:blip>
          <a:srcRect b="64739" l="10862" r="64665" t="20143"/>
          <a:stretch/>
        </p:blipFill>
        <p:spPr>
          <a:xfrm rot="10">
            <a:off x="530703" y="4311706"/>
            <a:ext cx="2105046" cy="73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8"/>
          <p:cNvSpPr txBox="1"/>
          <p:nvPr/>
        </p:nvSpPr>
        <p:spPr>
          <a:xfrm>
            <a:off x="2394950" y="244250"/>
            <a:ext cx="864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👀</a:t>
            </a:r>
            <a:endParaRPr sz="2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9"/>
          <p:cNvSpPr txBox="1"/>
          <p:nvPr/>
        </p:nvSpPr>
        <p:spPr>
          <a:xfrm>
            <a:off x="6511750" y="608350"/>
            <a:ext cx="11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-Spock</a:t>
            </a:r>
            <a:endParaRPr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5" name="Google Shape;335;p39"/>
          <p:cNvSpPr txBox="1"/>
          <p:nvPr/>
        </p:nvSpPr>
        <p:spPr>
          <a:xfrm>
            <a:off x="392525" y="1618125"/>
            <a:ext cx="49017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Resources </a:t>
            </a: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Consulted and Credit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abbreviation_to_name credit: Jeff Pain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○"/>
            </a:pPr>
            <a:r>
              <a:rPr lang="en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https://gist.github.com/JeffPaine/3083347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curriculum team and Bootcamp Spot for providing us access to the original ufoSightings.csv dataset, which we explored in Module 5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Zohaib Khawaja</a:t>
            </a: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for helping us find a solution to convert longitude to a numeric so that we could build our geo-visualization.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6" name="Google Shape;336;p39"/>
          <p:cNvSpPr txBox="1"/>
          <p:nvPr/>
        </p:nvSpPr>
        <p:spPr>
          <a:xfrm>
            <a:off x="392525" y="388000"/>
            <a:ext cx="701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1C358"/>
                </a:solidFill>
                <a:latin typeface="Oswald"/>
                <a:ea typeface="Oswald"/>
                <a:cs typeface="Oswald"/>
                <a:sym typeface="Oswald"/>
              </a:rPr>
              <a:t>“One man cannot summon the future.”</a:t>
            </a:r>
            <a:endParaRPr sz="3400">
              <a:solidFill>
                <a:srgbClr val="F1C35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7" name="Google Shape;337;p39"/>
          <p:cNvSpPr txBox="1"/>
          <p:nvPr/>
        </p:nvSpPr>
        <p:spPr>
          <a:xfrm>
            <a:off x="392525" y="1096000"/>
            <a:ext cx="739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Credits, references and thank yous - we </a:t>
            </a:r>
            <a:r>
              <a:rPr lang="en" sz="1600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couldn't</a:t>
            </a:r>
            <a:r>
              <a:rPr lang="en" sz="1600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have done it alone</a:t>
            </a:r>
            <a:endParaRPr sz="1600">
              <a:solidFill>
                <a:srgbClr val="ED867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38" name="Google Shape;338;p39"/>
          <p:cNvPicPr preferRelativeResize="0"/>
          <p:nvPr/>
        </p:nvPicPr>
        <p:blipFill rotWithShape="1">
          <a:blip r:embed="rId5">
            <a:alphaModFix/>
          </a:blip>
          <a:srcRect b="28544" l="9744" r="79828" t="48461"/>
          <a:stretch/>
        </p:blipFill>
        <p:spPr>
          <a:xfrm flipH="1">
            <a:off x="4966176" y="1527100"/>
            <a:ext cx="1136424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9"/>
          <p:cNvPicPr preferRelativeResize="0"/>
          <p:nvPr/>
        </p:nvPicPr>
        <p:blipFill rotWithShape="1">
          <a:blip r:embed="rId5">
            <a:alphaModFix/>
          </a:blip>
          <a:srcRect b="26012" l="18890" r="70682" t="50993"/>
          <a:stretch/>
        </p:blipFill>
        <p:spPr>
          <a:xfrm flipH="1">
            <a:off x="5422213" y="1725300"/>
            <a:ext cx="1136424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9"/>
          <p:cNvPicPr preferRelativeResize="0"/>
          <p:nvPr/>
        </p:nvPicPr>
        <p:blipFill rotWithShape="1">
          <a:blip r:embed="rId6">
            <a:alphaModFix/>
          </a:blip>
          <a:srcRect b="0" l="0" r="0" t="7450"/>
          <a:stretch/>
        </p:blipFill>
        <p:spPr>
          <a:xfrm flipH="1">
            <a:off x="6291538" y="1901025"/>
            <a:ext cx="2730675" cy="316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9"/>
          <p:cNvPicPr preferRelativeResize="0"/>
          <p:nvPr/>
        </p:nvPicPr>
        <p:blipFill rotWithShape="1">
          <a:blip r:embed="rId7">
            <a:alphaModFix/>
          </a:blip>
          <a:srcRect b="0" l="0" r="0" t="20521"/>
          <a:stretch/>
        </p:blipFill>
        <p:spPr>
          <a:xfrm>
            <a:off x="5075875" y="2936798"/>
            <a:ext cx="2632276" cy="26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66025" y="178325"/>
            <a:ext cx="1722700" cy="17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0"/>
          <p:cNvSpPr txBox="1"/>
          <p:nvPr/>
        </p:nvSpPr>
        <p:spPr>
          <a:xfrm>
            <a:off x="445400" y="611475"/>
            <a:ext cx="3558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ED867A"/>
                </a:solidFill>
                <a:latin typeface="Oswald"/>
                <a:ea typeface="Oswald"/>
                <a:cs typeface="Oswald"/>
                <a:sym typeface="Oswald"/>
              </a:rPr>
              <a:t>QUESTIONS?</a:t>
            </a:r>
            <a:endParaRPr sz="4800">
              <a:solidFill>
                <a:srgbClr val="ED867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40"/>
          <p:cNvSpPr txBox="1"/>
          <p:nvPr/>
        </p:nvSpPr>
        <p:spPr>
          <a:xfrm>
            <a:off x="445400" y="1415450"/>
            <a:ext cx="355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Ask at your own risk</a:t>
            </a:r>
            <a:endParaRPr sz="22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50" name="Google Shape;350;p40"/>
          <p:cNvPicPr preferRelativeResize="0"/>
          <p:nvPr/>
        </p:nvPicPr>
        <p:blipFill rotWithShape="1">
          <a:blip r:embed="rId4">
            <a:alphaModFix/>
          </a:blip>
          <a:srcRect b="0" l="0" r="0" t="22881"/>
          <a:stretch/>
        </p:blipFill>
        <p:spPr>
          <a:xfrm flipH="1">
            <a:off x="308250" y="2138700"/>
            <a:ext cx="2928725" cy="282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1"/>
          <p:cNvPicPr preferRelativeResize="0"/>
          <p:nvPr/>
        </p:nvPicPr>
        <p:blipFill rotWithShape="1">
          <a:blip r:embed="rId4">
            <a:alphaModFix/>
          </a:blip>
          <a:srcRect b="49084" l="0" r="0" t="34671"/>
          <a:stretch/>
        </p:blipFill>
        <p:spPr>
          <a:xfrm>
            <a:off x="154063" y="3451325"/>
            <a:ext cx="8835900" cy="1435200"/>
          </a:xfrm>
          <a:prstGeom prst="round2SameRect">
            <a:avLst>
              <a:gd fmla="val 16279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357" name="Google Shape;35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1050" y="3294412"/>
            <a:ext cx="854075" cy="8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1"/>
          <p:cNvPicPr preferRelativeResize="0"/>
          <p:nvPr/>
        </p:nvPicPr>
        <p:blipFill rotWithShape="1">
          <a:blip r:embed="rId6">
            <a:alphaModFix/>
          </a:blip>
          <a:srcRect b="71298" l="0" r="54456" t="0"/>
          <a:stretch/>
        </p:blipFill>
        <p:spPr>
          <a:xfrm>
            <a:off x="1085900" y="3451325"/>
            <a:ext cx="1524000" cy="5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 txBox="1"/>
          <p:nvPr/>
        </p:nvSpPr>
        <p:spPr>
          <a:xfrm>
            <a:off x="1313700" y="1150000"/>
            <a:ext cx="6516600" cy="2401200"/>
          </a:xfrm>
          <a:prstGeom prst="rect">
            <a:avLst/>
          </a:prstGeom>
          <a:solidFill>
            <a:srgbClr val="00050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THANK YOU!</a:t>
            </a:r>
            <a:endParaRPr sz="4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See you in the orbit</a:t>
            </a:r>
            <a:endParaRPr sz="4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2"/>
          <p:cNvPicPr preferRelativeResize="0"/>
          <p:nvPr/>
        </p:nvPicPr>
        <p:blipFill rotWithShape="1">
          <a:blip r:embed="rId4">
            <a:alphaModFix/>
          </a:blip>
          <a:srcRect b="49084" l="0" r="0" t="34671"/>
          <a:stretch/>
        </p:blipFill>
        <p:spPr>
          <a:xfrm>
            <a:off x="154075" y="3562950"/>
            <a:ext cx="8835900" cy="1435200"/>
          </a:xfrm>
          <a:prstGeom prst="round2SameRect">
            <a:avLst>
              <a:gd fmla="val 16279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366" name="Google Shape;36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1050" y="3294412"/>
            <a:ext cx="854075" cy="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2"/>
          <p:cNvSpPr txBox="1"/>
          <p:nvPr/>
        </p:nvSpPr>
        <p:spPr>
          <a:xfrm>
            <a:off x="504075" y="1073800"/>
            <a:ext cx="308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THANK YOU!</a:t>
            </a:r>
            <a:endParaRPr sz="4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68" name="Google Shape;368;p42"/>
          <p:cNvPicPr preferRelativeResize="0"/>
          <p:nvPr/>
        </p:nvPicPr>
        <p:blipFill rotWithShape="1">
          <a:blip r:embed="rId6">
            <a:alphaModFix/>
          </a:blip>
          <a:srcRect b="0" l="0" r="0" t="30924"/>
          <a:stretch/>
        </p:blipFill>
        <p:spPr>
          <a:xfrm rot="381512">
            <a:off x="2102350" y="900575"/>
            <a:ext cx="8602122" cy="334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3"/>
          <p:cNvPicPr preferRelativeResize="0"/>
          <p:nvPr/>
        </p:nvPicPr>
        <p:blipFill rotWithShape="1">
          <a:blip r:embed="rId3">
            <a:alphaModFix/>
          </a:blip>
          <a:srcRect b="0" l="0" r="0" t="30924"/>
          <a:stretch/>
        </p:blipFill>
        <p:spPr>
          <a:xfrm>
            <a:off x="152400" y="1648750"/>
            <a:ext cx="8602125" cy="33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 rotWithShape="1">
          <a:blip r:embed="rId4">
            <a:alphaModFix/>
          </a:blip>
          <a:srcRect b="8430" l="53128" r="6032" t="18895"/>
          <a:stretch/>
        </p:blipFill>
        <p:spPr>
          <a:xfrm rot="1107929">
            <a:off x="4420775" y="188014"/>
            <a:ext cx="4894251" cy="48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6"/>
          <p:cNvSpPr txBox="1"/>
          <p:nvPr/>
        </p:nvSpPr>
        <p:spPr>
          <a:xfrm>
            <a:off x="394725" y="1061975"/>
            <a:ext cx="4478700" cy="3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For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decades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there have been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strange, unexplained sightings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in the sky by the military, commercial airline pilots, and other trained observers all over the world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Many of these sightings have been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confirmed by radar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and FLIR (Forward Looking InfraRed) radar data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UFOs have been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acknowledged by the U.S. Government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 a recent report as a genuine mystery they have been studying for years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This topic should be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taken seriously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without stigma, by our scientific communities and the general public so we can study and have a better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understanding of the universe around us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" name="Google Shape;114;p26"/>
          <p:cNvSpPr txBox="1"/>
          <p:nvPr/>
        </p:nvSpPr>
        <p:spPr>
          <a:xfrm>
            <a:off x="305900" y="323975"/>
            <a:ext cx="6768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SOMETHING IS HAPPENING IN OUR  SKIES</a:t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5" name="Google Shape;115;p26"/>
          <p:cNvPicPr preferRelativeResize="0"/>
          <p:nvPr/>
        </p:nvPicPr>
        <p:blipFill rotWithShape="1">
          <a:blip r:embed="rId5">
            <a:alphaModFix/>
          </a:blip>
          <a:srcRect b="66505" l="9744" r="65784" t="0"/>
          <a:stretch/>
        </p:blipFill>
        <p:spPr>
          <a:xfrm>
            <a:off x="6242000" y="584775"/>
            <a:ext cx="2667000" cy="205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5">
            <a:alphaModFix/>
          </a:blip>
          <a:srcRect b="54647" l="10267" r="76447" t="8854"/>
          <a:stretch/>
        </p:blipFill>
        <p:spPr>
          <a:xfrm>
            <a:off x="4975650" y="2571750"/>
            <a:ext cx="1447800" cy="22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00" y="152400"/>
            <a:ext cx="88582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0213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6"/>
          <p:cNvSpPr txBox="1"/>
          <p:nvPr/>
        </p:nvSpPr>
        <p:spPr>
          <a:xfrm>
            <a:off x="932700" y="3235975"/>
            <a:ext cx="6516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ED867A"/>
                </a:solidFill>
                <a:latin typeface="Oswald"/>
                <a:ea typeface="Oswald"/>
                <a:cs typeface="Oswald"/>
                <a:sym typeface="Oswald"/>
              </a:rPr>
              <a:t>THANK YOU!</a:t>
            </a:r>
            <a:endParaRPr sz="4800">
              <a:solidFill>
                <a:srgbClr val="ED867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5719500" cy="321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 txBox="1"/>
          <p:nvPr>
            <p:ph type="title"/>
          </p:nvPr>
        </p:nvSpPr>
        <p:spPr>
          <a:xfrm>
            <a:off x="311700" y="29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B2B"/>
                </a:solidFill>
              </a:rPr>
              <a:t>Results/conclusions</a:t>
            </a:r>
            <a:endParaRPr>
              <a:solidFill>
                <a:srgbClr val="2B2B2B"/>
              </a:solidFill>
            </a:endParaRPr>
          </a:p>
        </p:txBody>
      </p:sp>
      <p:sp>
        <p:nvSpPr>
          <p:cNvPr id="403" name="Google Shape;403;p48"/>
          <p:cNvSpPr txBox="1"/>
          <p:nvPr>
            <p:ph idx="1" type="body"/>
          </p:nvPr>
        </p:nvSpPr>
        <p:spPr>
          <a:xfrm>
            <a:off x="311700" y="870275"/>
            <a:ext cx="8520600" cy="3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What trends did we observe? -Previous slide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The results/conclusions of the application or analysis: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Include relevant images or examples to support your work.- previous slide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If the project goal was not achieved, discuss the issues and how you attempted to resolve them. - reframe this as pain points - because we achieved our goals but what more could we have done? What limited our ability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Pain points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Dataframe ends in mid-2014 and though we found a pretty reputable options to add data until 2020, we just ran out of time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Pretty large dataframe and though it was well vetted, it was difficult to work with before cleaning and took the bulk of our time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Dataset is well designed but is based on self-reporting to inherent issues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t/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4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4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9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 txBox="1"/>
          <p:nvPr>
            <p:ph type="title"/>
          </p:nvPr>
        </p:nvSpPr>
        <p:spPr>
          <a:xfrm>
            <a:off x="311700" y="29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B2B"/>
                </a:solidFill>
              </a:rPr>
              <a:t>UFO Tourist</a:t>
            </a:r>
            <a:endParaRPr>
              <a:solidFill>
                <a:srgbClr val="2B2B2B"/>
              </a:solidFill>
            </a:endParaRPr>
          </a:p>
        </p:txBody>
      </p:sp>
      <p:sp>
        <p:nvSpPr>
          <p:cNvPr id="409" name="Google Shape;409;p49"/>
          <p:cNvSpPr txBox="1"/>
          <p:nvPr>
            <p:ph idx="1" type="body"/>
          </p:nvPr>
        </p:nvSpPr>
        <p:spPr>
          <a:xfrm>
            <a:off x="311700" y="870275"/>
            <a:ext cx="8520600" cy="3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Next steps: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Briefly discuss potential next steps for the project.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Confirm accuracy of the dataframe that is expanded to 2020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Clean that dataframe and merge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Compare expected forecast with actual results and forecast out from 2020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Further explore the data and relationships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8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1290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2"/>
          <p:cNvSpPr txBox="1"/>
          <p:nvPr>
            <p:ph type="title"/>
          </p:nvPr>
        </p:nvSpPr>
        <p:spPr>
          <a:xfrm>
            <a:off x="311700" y="29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B2B"/>
                </a:solidFill>
              </a:rPr>
              <a:t>Next steps</a:t>
            </a:r>
            <a:endParaRPr>
              <a:solidFill>
                <a:srgbClr val="2B2B2B"/>
              </a:solidFill>
            </a:endParaRPr>
          </a:p>
        </p:txBody>
      </p:sp>
      <p:sp>
        <p:nvSpPr>
          <p:cNvPr id="425" name="Google Shape;425;p52"/>
          <p:cNvSpPr txBox="1"/>
          <p:nvPr>
            <p:ph idx="1" type="body"/>
          </p:nvPr>
        </p:nvSpPr>
        <p:spPr>
          <a:xfrm>
            <a:off x="311700" y="870275"/>
            <a:ext cx="8520600" cy="3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Next steps: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Briefly discuss potential next steps for the project.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Confirm accuracy of the dataframe that is expanded to 2020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Clean that dataframe and merge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Compare expected forecast with actual results and forecast out from 2020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Further explore the data and relationships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8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3"/>
          <p:cNvSpPr txBox="1"/>
          <p:nvPr/>
        </p:nvSpPr>
        <p:spPr>
          <a:xfrm>
            <a:off x="1472825" y="2110050"/>
            <a:ext cx="6525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THIS IS A CHAPTER TITLE</a:t>
            </a:r>
            <a:endParaRPr sz="4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7"/>
          <p:cNvSpPr txBox="1"/>
          <p:nvPr/>
        </p:nvSpPr>
        <p:spPr>
          <a:xfrm>
            <a:off x="305900" y="323975"/>
            <a:ext cx="7779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CREDIBLE GOVERNMENT OFFICIALS SPEAKING OUT</a:t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4">
            <a:alphaModFix/>
          </a:blip>
          <a:srcRect b="0" l="21710" r="59615" t="54879"/>
          <a:stretch/>
        </p:blipFill>
        <p:spPr>
          <a:xfrm>
            <a:off x="1401140" y="2904725"/>
            <a:ext cx="993510" cy="135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7"/>
          <p:cNvSpPr txBox="1"/>
          <p:nvPr/>
        </p:nvSpPr>
        <p:spPr>
          <a:xfrm>
            <a:off x="843038" y="4021700"/>
            <a:ext cx="2355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highlight>
                  <a:srgbClr val="02070D"/>
                </a:highlight>
                <a:latin typeface="Poppins"/>
                <a:ea typeface="Poppins"/>
                <a:cs typeface="Poppins"/>
                <a:sym typeface="Poppins"/>
              </a:rPr>
              <a:t>2020: Claimed there’s a </a:t>
            </a:r>
            <a:r>
              <a:rPr b="1" i="1" lang="en" sz="1000">
                <a:solidFill>
                  <a:schemeClr val="lt1"/>
                </a:solidFill>
                <a:highlight>
                  <a:srgbClr val="02070D"/>
                </a:highlight>
                <a:latin typeface="Poppins"/>
                <a:ea typeface="Poppins"/>
                <a:cs typeface="Poppins"/>
                <a:sym typeface="Poppins"/>
              </a:rPr>
              <a:t>“galactic federation,”</a:t>
            </a:r>
            <a:r>
              <a:rPr lang="en" sz="1000">
                <a:solidFill>
                  <a:schemeClr val="lt1"/>
                </a:solidFill>
                <a:highlight>
                  <a:srgbClr val="02070D"/>
                </a:highlight>
                <a:latin typeface="Poppins"/>
                <a:ea typeface="Poppins"/>
                <a:cs typeface="Poppins"/>
                <a:sym typeface="Poppins"/>
              </a:rPr>
              <a:t>  and that aliens are on a mission to understand the </a:t>
            </a:r>
            <a:r>
              <a:rPr b="1" i="1" lang="en" sz="1000">
                <a:solidFill>
                  <a:schemeClr val="lt1"/>
                </a:solidFill>
                <a:highlight>
                  <a:srgbClr val="02070D"/>
                </a:highlight>
                <a:latin typeface="Poppins"/>
                <a:ea typeface="Poppins"/>
                <a:cs typeface="Poppins"/>
                <a:sym typeface="Poppins"/>
              </a:rPr>
              <a:t>“fabric of the universe.”</a:t>
            </a:r>
            <a:endParaRPr b="1" i="1" sz="1000">
              <a:solidFill>
                <a:schemeClr val="lt1"/>
              </a:solidFill>
              <a:highlight>
                <a:srgbClr val="02070D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" name="Google Shape;125;p27"/>
          <p:cNvSpPr txBox="1"/>
          <p:nvPr/>
        </p:nvSpPr>
        <p:spPr>
          <a:xfrm>
            <a:off x="892249" y="3600625"/>
            <a:ext cx="223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59"/>
                </a:solidFill>
                <a:highlight>
                  <a:srgbClr val="02070E"/>
                </a:highlight>
                <a:latin typeface="Bebas Neue"/>
                <a:ea typeface="Bebas Neue"/>
                <a:cs typeface="Bebas Neue"/>
                <a:sym typeface="Bebas Neue"/>
              </a:rPr>
              <a:t>Haim Eshed, former Israeli Defense General &amp; Space Chief</a:t>
            </a:r>
            <a:endParaRPr>
              <a:solidFill>
                <a:srgbClr val="F1C259"/>
              </a:solidFill>
              <a:highlight>
                <a:srgbClr val="02070E"/>
              </a:highlight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26" name="Google Shape;126;p27"/>
          <p:cNvGrpSpPr/>
          <p:nvPr/>
        </p:nvGrpSpPr>
        <p:grpSpPr>
          <a:xfrm>
            <a:off x="3463626" y="3013500"/>
            <a:ext cx="2588100" cy="1936225"/>
            <a:chOff x="3772501" y="2972200"/>
            <a:chExt cx="2588100" cy="1936225"/>
          </a:xfrm>
        </p:grpSpPr>
        <p:pic>
          <p:nvPicPr>
            <p:cNvPr id="127" name="Google Shape;127;p27"/>
            <p:cNvPicPr preferRelativeResize="0"/>
            <p:nvPr/>
          </p:nvPicPr>
          <p:blipFill rotWithShape="1">
            <a:blip r:embed="rId4">
              <a:alphaModFix/>
            </a:blip>
            <a:srcRect b="0" l="68830" r="4041" t="42644"/>
            <a:stretch/>
          </p:blipFill>
          <p:spPr>
            <a:xfrm flipH="1">
              <a:off x="4423350" y="2972200"/>
              <a:ext cx="1286400" cy="1530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27"/>
            <p:cNvSpPr txBox="1"/>
            <p:nvPr/>
          </p:nvSpPr>
          <p:spPr>
            <a:xfrm>
              <a:off x="3894050" y="3705275"/>
              <a:ext cx="2094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rPr>
                <a:t>Luis Elizondo, former intelligence officer, US DoD</a:t>
              </a:r>
              <a:endParaRPr>
                <a:solidFill>
                  <a:srgbClr val="F4C458"/>
                </a:solidFill>
                <a:highlight>
                  <a:srgbClr val="02070E"/>
                </a:highlight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29" name="Google Shape;129;p27"/>
            <p:cNvSpPr txBox="1"/>
            <p:nvPr/>
          </p:nvSpPr>
          <p:spPr>
            <a:xfrm>
              <a:off x="3772501" y="4108025"/>
              <a:ext cx="25881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highlight>
                    <a:srgbClr val="00020F"/>
                  </a:highlight>
                  <a:latin typeface="Poppins"/>
                  <a:ea typeface="Poppins"/>
                  <a:cs typeface="Poppins"/>
                  <a:sym typeface="Poppins"/>
                </a:rPr>
                <a:t>Resigned as head of the Pentagon’s UFO Program because </a:t>
              </a:r>
              <a:r>
                <a:rPr b="1" i="1" lang="en" sz="1000">
                  <a:solidFill>
                    <a:schemeClr val="lt1"/>
                  </a:solidFill>
                  <a:highlight>
                    <a:srgbClr val="00020F"/>
                  </a:highlight>
                  <a:latin typeface="Poppins"/>
                  <a:ea typeface="Poppins"/>
                  <a:cs typeface="Poppins"/>
                  <a:sym typeface="Poppins"/>
                </a:rPr>
                <a:t>“UFOs exist — but the government doesn’t want you to know it.”</a:t>
              </a:r>
              <a:endParaRPr b="1" i="1" sz="1000">
                <a:solidFill>
                  <a:schemeClr val="lt1"/>
                </a:solidFill>
                <a:highlight>
                  <a:srgbClr val="00020F"/>
                </a:highlight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130" name="Google Shape;130;p27"/>
          <p:cNvPicPr preferRelativeResize="0"/>
          <p:nvPr/>
        </p:nvPicPr>
        <p:blipFill rotWithShape="1">
          <a:blip r:embed="rId4">
            <a:alphaModFix/>
          </a:blip>
          <a:srcRect b="8425" l="1543" r="77141" t="38386"/>
          <a:stretch/>
        </p:blipFill>
        <p:spPr>
          <a:xfrm>
            <a:off x="640625" y="1179500"/>
            <a:ext cx="1065525" cy="149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27"/>
          <p:cNvGrpSpPr/>
          <p:nvPr/>
        </p:nvGrpSpPr>
        <p:grpSpPr>
          <a:xfrm>
            <a:off x="-365762" y="1724725"/>
            <a:ext cx="3078300" cy="1263050"/>
            <a:chOff x="234013" y="1771850"/>
            <a:chExt cx="3078300" cy="1263050"/>
          </a:xfrm>
        </p:grpSpPr>
        <p:sp>
          <p:nvSpPr>
            <p:cNvPr id="132" name="Google Shape;132;p27"/>
            <p:cNvSpPr txBox="1"/>
            <p:nvPr/>
          </p:nvSpPr>
          <p:spPr>
            <a:xfrm>
              <a:off x="234013" y="1771850"/>
              <a:ext cx="3078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rPr>
                <a:t>Harry Reid</a:t>
              </a:r>
              <a:endParaRPr>
                <a:solidFill>
                  <a:srgbClr val="F4C458"/>
                </a:solidFill>
                <a:highlight>
                  <a:srgbClr val="02070E"/>
                </a:highlight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rPr>
                <a:t>Senate Majority Leader, NV</a:t>
              </a:r>
              <a:endParaRPr>
                <a:solidFill>
                  <a:srgbClr val="F4C458"/>
                </a:solidFill>
                <a:highlight>
                  <a:srgbClr val="02070E"/>
                </a:highlight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33" name="Google Shape;133;p27"/>
            <p:cNvSpPr txBox="1"/>
            <p:nvPr/>
          </p:nvSpPr>
          <p:spPr>
            <a:xfrm>
              <a:off x="653563" y="2219200"/>
              <a:ext cx="2239200" cy="8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highlight>
                    <a:srgbClr val="00020F"/>
                  </a:highlight>
                  <a:latin typeface="Poppins"/>
                  <a:ea typeface="Poppins"/>
                  <a:cs typeface="Poppins"/>
                  <a:sym typeface="Poppins"/>
                </a:rPr>
                <a:t>Has been sounding the alarm on the need to find out what UFOs are since 2007.</a:t>
              </a:r>
              <a:endParaRPr sz="1000">
                <a:solidFill>
                  <a:schemeClr val="lt1"/>
                </a:solidFill>
                <a:highlight>
                  <a:srgbClr val="00020F"/>
                </a:highlight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34" name="Google Shape;134;p27"/>
          <p:cNvGrpSpPr/>
          <p:nvPr/>
        </p:nvGrpSpPr>
        <p:grpSpPr>
          <a:xfrm>
            <a:off x="5322738" y="1056218"/>
            <a:ext cx="2464813" cy="1918220"/>
            <a:chOff x="3544450" y="1177405"/>
            <a:chExt cx="2464813" cy="1918220"/>
          </a:xfrm>
        </p:grpSpPr>
        <p:pic>
          <p:nvPicPr>
            <p:cNvPr id="135" name="Google Shape;135;p27"/>
            <p:cNvPicPr preferRelativeResize="0"/>
            <p:nvPr/>
          </p:nvPicPr>
          <p:blipFill rotWithShape="1">
            <a:blip r:embed="rId4">
              <a:alphaModFix/>
            </a:blip>
            <a:srcRect b="64508" l="44607" r="34077" t="0"/>
            <a:stretch/>
          </p:blipFill>
          <p:spPr>
            <a:xfrm>
              <a:off x="3991675" y="1177405"/>
              <a:ext cx="1224450" cy="11469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6" name="Google Shape;136;p27"/>
            <p:cNvGrpSpPr/>
            <p:nvPr/>
          </p:nvGrpSpPr>
          <p:grpSpPr>
            <a:xfrm>
              <a:off x="3544450" y="1876275"/>
              <a:ext cx="2464813" cy="1219350"/>
              <a:chOff x="4740675" y="3135925"/>
              <a:chExt cx="2464813" cy="1219350"/>
            </a:xfrm>
          </p:grpSpPr>
          <p:sp>
            <p:nvSpPr>
              <p:cNvPr id="137" name="Google Shape;137;p27"/>
              <p:cNvSpPr txBox="1"/>
              <p:nvPr/>
            </p:nvSpPr>
            <p:spPr>
              <a:xfrm>
                <a:off x="4740688" y="3554875"/>
                <a:ext cx="24648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highlight>
                      <a:srgbClr val="02070D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Testified in D.C. in 2014 that </a:t>
                </a:r>
                <a:r>
                  <a:rPr b="1" i="1" lang="en" sz="1000">
                    <a:solidFill>
                      <a:schemeClr val="lt1"/>
                    </a:solidFill>
                    <a:highlight>
                      <a:srgbClr val="02070D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“aliens are living among us”</a:t>
                </a:r>
                <a:r>
                  <a:rPr lang="en" sz="1000">
                    <a:solidFill>
                      <a:schemeClr val="lt1"/>
                    </a:solidFill>
                    <a:highlight>
                      <a:srgbClr val="02070D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 and “</a:t>
                </a:r>
                <a:r>
                  <a:rPr b="1" i="1" lang="en" sz="1000">
                    <a:solidFill>
                      <a:schemeClr val="lt1"/>
                    </a:solidFill>
                    <a:highlight>
                      <a:srgbClr val="02070D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working with the U.S. government,”</a:t>
                </a:r>
                <a:r>
                  <a:rPr lang="en" sz="1000">
                    <a:solidFill>
                      <a:schemeClr val="lt1"/>
                    </a:solidFill>
                    <a:highlight>
                      <a:srgbClr val="02070D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 among other bombshells.</a:t>
                </a:r>
                <a:endParaRPr sz="1000">
                  <a:solidFill>
                    <a:schemeClr val="lt1"/>
                  </a:solidFill>
                  <a:highlight>
                    <a:srgbClr val="02070D"/>
                  </a:highlight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38" name="Google Shape;138;p27"/>
              <p:cNvSpPr txBox="1"/>
              <p:nvPr/>
            </p:nvSpPr>
            <p:spPr>
              <a:xfrm>
                <a:off x="4740675" y="3135925"/>
                <a:ext cx="23865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1C259"/>
                    </a:solidFill>
                    <a:highlight>
                      <a:srgbClr val="02070E"/>
                    </a:highlight>
                    <a:latin typeface="Bebas Neue"/>
                    <a:ea typeface="Bebas Neue"/>
                    <a:cs typeface="Bebas Neue"/>
                    <a:sym typeface="Bebas Neue"/>
                  </a:rPr>
                  <a:t> Paul Hellyer, Canada's </a:t>
                </a:r>
                <a:endParaRPr>
                  <a:solidFill>
                    <a:srgbClr val="F1C259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1C259"/>
                    </a:solidFill>
                    <a:highlight>
                      <a:srgbClr val="02070E"/>
                    </a:highlight>
                    <a:latin typeface="Bebas Neue"/>
                    <a:ea typeface="Bebas Neue"/>
                    <a:cs typeface="Bebas Neue"/>
                    <a:sym typeface="Bebas Neue"/>
                  </a:rPr>
                  <a:t>former minister of Defence</a:t>
                </a:r>
                <a:endParaRPr>
                  <a:solidFill>
                    <a:srgbClr val="F1C259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</p:grpSp>
      <p:grpSp>
        <p:nvGrpSpPr>
          <p:cNvPr id="139" name="Google Shape;139;p27"/>
          <p:cNvGrpSpPr/>
          <p:nvPr/>
        </p:nvGrpSpPr>
        <p:grpSpPr>
          <a:xfrm>
            <a:off x="6248700" y="2867112"/>
            <a:ext cx="2656800" cy="2063750"/>
            <a:chOff x="6202200" y="3040150"/>
            <a:chExt cx="2656800" cy="2063750"/>
          </a:xfrm>
        </p:grpSpPr>
        <p:pic>
          <p:nvPicPr>
            <p:cNvPr id="140" name="Google Shape;140;p27"/>
            <p:cNvPicPr preferRelativeResize="0"/>
            <p:nvPr/>
          </p:nvPicPr>
          <p:blipFill rotWithShape="1">
            <a:blip r:embed="rId4">
              <a:alphaModFix/>
            </a:blip>
            <a:srcRect b="11279" l="41722" r="36963" t="48207"/>
            <a:stretch/>
          </p:blipFill>
          <p:spPr>
            <a:xfrm>
              <a:off x="6918375" y="3040150"/>
              <a:ext cx="1224450" cy="13092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1" name="Google Shape;141;p27"/>
            <p:cNvGrpSpPr/>
            <p:nvPr/>
          </p:nvGrpSpPr>
          <p:grpSpPr>
            <a:xfrm>
              <a:off x="6202200" y="3845825"/>
              <a:ext cx="2656800" cy="1258075"/>
              <a:chOff x="6146550" y="451900"/>
              <a:chExt cx="2656800" cy="1258075"/>
            </a:xfrm>
          </p:grpSpPr>
          <p:sp>
            <p:nvSpPr>
              <p:cNvPr id="142" name="Google Shape;142;p27"/>
              <p:cNvSpPr txBox="1"/>
              <p:nvPr/>
            </p:nvSpPr>
            <p:spPr>
              <a:xfrm>
                <a:off x="6483750" y="909575"/>
                <a:ext cx="23196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highlight>
                      <a:srgbClr val="00020F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Where his duties included </a:t>
                </a:r>
                <a:r>
                  <a:rPr b="1" lang="en" sz="1000">
                    <a:solidFill>
                      <a:schemeClr val="lt1"/>
                    </a:solidFill>
                    <a:highlight>
                      <a:srgbClr val="00020F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investigating reports of UFO</a:t>
                </a:r>
                <a:r>
                  <a:rPr lang="en" sz="1000">
                    <a:solidFill>
                      <a:schemeClr val="lt1"/>
                    </a:solidFill>
                    <a:highlight>
                      <a:srgbClr val="00020F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 sightings. Sounding the alarm since he left in 2006.</a:t>
                </a:r>
                <a:endParaRPr b="1" sz="900">
                  <a:solidFill>
                    <a:schemeClr val="lt1"/>
                  </a:solidFill>
                  <a:highlight>
                    <a:srgbClr val="00020F"/>
                  </a:highlight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43" name="Google Shape;143;p27"/>
              <p:cNvSpPr txBox="1"/>
              <p:nvPr/>
            </p:nvSpPr>
            <p:spPr>
              <a:xfrm>
                <a:off x="6146550" y="451900"/>
                <a:ext cx="26568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4C458"/>
                    </a:solidFill>
                    <a:highlight>
                      <a:srgbClr val="02070E"/>
                    </a:highlight>
                    <a:latin typeface="Bebas Neue"/>
                    <a:ea typeface="Bebas Neue"/>
                    <a:cs typeface="Bebas Neue"/>
                    <a:sym typeface="Bebas Neue"/>
                  </a:rPr>
                  <a:t>Nick Pope, Former officer, </a:t>
                </a:r>
                <a:endParaRPr>
                  <a:solidFill>
                    <a:srgbClr val="F4C458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4C458"/>
                    </a:solidFill>
                    <a:highlight>
                      <a:srgbClr val="02070E"/>
                    </a:highlight>
                    <a:latin typeface="Bebas Neue"/>
                    <a:ea typeface="Bebas Neue"/>
                    <a:cs typeface="Bebas Neue"/>
                    <a:sym typeface="Bebas Neue"/>
                  </a:rPr>
                  <a:t>British Ministry of Defence</a:t>
                </a:r>
                <a:endParaRPr>
                  <a:solidFill>
                    <a:srgbClr val="F4C458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</p:grpSp>
      <p:grpSp>
        <p:nvGrpSpPr>
          <p:cNvPr id="144" name="Google Shape;144;p27"/>
          <p:cNvGrpSpPr/>
          <p:nvPr/>
        </p:nvGrpSpPr>
        <p:grpSpPr>
          <a:xfrm>
            <a:off x="2461825" y="1220846"/>
            <a:ext cx="2656800" cy="1753592"/>
            <a:chOff x="6105425" y="630583"/>
            <a:chExt cx="2656800" cy="1753592"/>
          </a:xfrm>
        </p:grpSpPr>
        <p:pic>
          <p:nvPicPr>
            <p:cNvPr id="145" name="Google Shape;145;p27"/>
            <p:cNvPicPr preferRelativeResize="0"/>
            <p:nvPr/>
          </p:nvPicPr>
          <p:blipFill rotWithShape="1">
            <a:blip r:embed="rId4">
              <a:alphaModFix/>
            </a:blip>
            <a:srcRect b="64238" l="70227" r="603" t="0"/>
            <a:stretch/>
          </p:blipFill>
          <p:spPr>
            <a:xfrm>
              <a:off x="6481799" y="630583"/>
              <a:ext cx="1583124" cy="10917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27"/>
            <p:cNvSpPr txBox="1"/>
            <p:nvPr/>
          </p:nvSpPr>
          <p:spPr>
            <a:xfrm>
              <a:off x="6361925" y="1722375"/>
              <a:ext cx="21438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highlight>
                    <a:srgbClr val="00020F"/>
                  </a:highlight>
                  <a:latin typeface="Poppins"/>
                  <a:ea typeface="Poppins"/>
                  <a:cs typeface="Poppins"/>
                  <a:sym typeface="Poppins"/>
                </a:rPr>
                <a:t>Testified the</a:t>
              </a:r>
              <a:r>
                <a:rPr i="1" lang="en" sz="1100">
                  <a:solidFill>
                    <a:schemeClr val="lt1"/>
                  </a:solidFill>
                  <a:highlight>
                    <a:srgbClr val="00020F"/>
                  </a:highlight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1" i="1" lang="en" sz="1000">
                  <a:solidFill>
                    <a:schemeClr val="lt1"/>
                  </a:solidFill>
                  <a:highlight>
                    <a:srgbClr val="00020F"/>
                  </a:highlight>
                  <a:latin typeface="Poppins"/>
                  <a:ea typeface="Poppins"/>
                  <a:cs typeface="Poppins"/>
                  <a:sym typeface="Poppins"/>
                </a:rPr>
                <a:t>“U.S. government has evidence of "non-human" biologics.”</a:t>
              </a:r>
              <a:endParaRPr b="1" i="1" sz="1000">
                <a:solidFill>
                  <a:schemeClr val="lt1"/>
                </a:solidFill>
                <a:highlight>
                  <a:srgbClr val="00020F"/>
                </a:highlight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7" name="Google Shape;147;p27"/>
            <p:cNvSpPr txBox="1"/>
            <p:nvPr/>
          </p:nvSpPr>
          <p:spPr>
            <a:xfrm>
              <a:off x="6105425" y="1260675"/>
              <a:ext cx="2656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rPr>
                <a:t>David Grush</a:t>
              </a:r>
              <a:endParaRPr>
                <a:solidFill>
                  <a:srgbClr val="F4C458"/>
                </a:solidFill>
                <a:highlight>
                  <a:srgbClr val="02070E"/>
                </a:highlight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rPr>
                <a:t>Former intelligence official </a:t>
              </a:r>
              <a:endParaRPr>
                <a:solidFill>
                  <a:srgbClr val="F4C458"/>
                </a:solidFill>
                <a:highlight>
                  <a:srgbClr val="02070E"/>
                </a:highlight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pic>
        <p:nvPicPr>
          <p:cNvPr id="148" name="Google Shape;148;p27"/>
          <p:cNvPicPr preferRelativeResize="0"/>
          <p:nvPr/>
        </p:nvPicPr>
        <p:blipFill rotWithShape="1">
          <a:blip r:embed="rId5">
            <a:alphaModFix/>
          </a:blip>
          <a:srcRect b="51011" l="55078" r="0" t="0"/>
          <a:stretch/>
        </p:blipFill>
        <p:spPr>
          <a:xfrm>
            <a:off x="7787550" y="1389355"/>
            <a:ext cx="993501" cy="722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5"/>
          <p:cNvSpPr txBox="1"/>
          <p:nvPr/>
        </p:nvSpPr>
        <p:spPr>
          <a:xfrm>
            <a:off x="837050" y="1988450"/>
            <a:ext cx="8430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DATA COLLECTION, CLEANUP, AND EXPLORATION PROCESSES</a:t>
            </a:r>
            <a:endParaRPr sz="3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2" name="Google Shape;442;p55"/>
          <p:cNvSpPr txBox="1"/>
          <p:nvPr/>
        </p:nvSpPr>
        <p:spPr>
          <a:xfrm>
            <a:off x="254725" y="217575"/>
            <a:ext cx="97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Lexie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25" y="218150"/>
            <a:ext cx="8602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7"/>
          <p:cNvPicPr preferRelativeResize="0"/>
          <p:nvPr/>
        </p:nvPicPr>
        <p:blipFill rotWithShape="1">
          <a:blip r:embed="rId4">
            <a:alphaModFix/>
          </a:blip>
          <a:srcRect b="0" l="0" r="40008" t="0"/>
          <a:stretch/>
        </p:blipFill>
        <p:spPr>
          <a:xfrm>
            <a:off x="152400" y="152400"/>
            <a:ext cx="516067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19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9"/>
          <p:cNvPicPr preferRelativeResize="0"/>
          <p:nvPr/>
        </p:nvPicPr>
        <p:blipFill rotWithShape="1">
          <a:blip r:embed="rId3">
            <a:alphaModFix/>
          </a:blip>
          <a:srcRect b="3434" l="4703" r="2523" t="3481"/>
          <a:stretch/>
        </p:blipFill>
        <p:spPr>
          <a:xfrm>
            <a:off x="0" y="5650"/>
            <a:ext cx="9144003" cy="5160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5" y="136375"/>
            <a:ext cx="8901579" cy="50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663" y="528488"/>
            <a:ext cx="7626699" cy="42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051" y="569025"/>
            <a:ext cx="7861475" cy="442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2"/>
          <p:cNvSpPr txBox="1"/>
          <p:nvPr>
            <p:ph type="title"/>
          </p:nvPr>
        </p:nvSpPr>
        <p:spPr>
          <a:xfrm>
            <a:off x="311700" y="29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B2B"/>
                </a:solidFill>
              </a:rPr>
              <a:t>Executive Summary</a:t>
            </a:r>
            <a:endParaRPr>
              <a:solidFill>
                <a:srgbClr val="2B2B2B"/>
              </a:solidFill>
            </a:endParaRPr>
          </a:p>
        </p:txBody>
      </p:sp>
      <p:sp>
        <p:nvSpPr>
          <p:cNvPr id="481" name="Google Shape;481;p62"/>
          <p:cNvSpPr txBox="1"/>
          <p:nvPr>
            <p:ph idx="1" type="body"/>
          </p:nvPr>
        </p:nvSpPr>
        <p:spPr>
          <a:xfrm>
            <a:off x="311700" y="870275"/>
            <a:ext cx="8520600" cy="3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How did we pick UFOs?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An executive summary or overview of the project and project goals: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Explain how the project relates to the industry you selected.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can we learn about previously documented and recording sightings UFO sightings?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we use this historical data to predict trends in future UFO sightings?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we use historical data to predict future UFO sightings?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Our approach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2" name="Google Shape;482;p62"/>
          <p:cNvPicPr preferRelativeResize="0"/>
          <p:nvPr/>
        </p:nvPicPr>
        <p:blipFill rotWithShape="1">
          <a:blip r:embed="rId3">
            <a:alphaModFix/>
          </a:blip>
          <a:srcRect b="46326" l="42713" r="0" t="0"/>
          <a:stretch/>
        </p:blipFill>
        <p:spPr>
          <a:xfrm>
            <a:off x="5737200" y="143725"/>
            <a:ext cx="3338601" cy="208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3"/>
          <p:cNvSpPr txBox="1"/>
          <p:nvPr>
            <p:ph type="title"/>
          </p:nvPr>
        </p:nvSpPr>
        <p:spPr>
          <a:xfrm>
            <a:off x="311700" y="29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B2B"/>
                </a:solidFill>
              </a:rPr>
              <a:t>Overview of the data collection, cleanup, and exploration processes</a:t>
            </a:r>
            <a:endParaRPr>
              <a:solidFill>
                <a:srgbClr val="2B2B2B"/>
              </a:solidFill>
            </a:endParaRPr>
          </a:p>
        </p:txBody>
      </p:sp>
      <p:sp>
        <p:nvSpPr>
          <p:cNvPr id="488" name="Google Shape;488;p63"/>
          <p:cNvSpPr txBox="1"/>
          <p:nvPr>
            <p:ph idx="1" type="body"/>
          </p:nvPr>
        </p:nvSpPr>
        <p:spPr>
          <a:xfrm>
            <a:off x="311700" y="870275"/>
            <a:ext cx="8520600" cy="42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Csv file had tons of data to work with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Questions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Increased </a:t>
            </a: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extraterrestrial</a:t>
            </a: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 activity - important to know what is happening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■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Wherein the US are they happening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■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When are they happening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■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What do they look like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■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How do they act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■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How has </a:t>
            </a: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actively</a:t>
            </a: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 changed over time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■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What can we infer from the trends and activity 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An overview of the data collection, cleanup, and exploration processes: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Count vs duration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Is there a </a:t>
            </a: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correlation</a:t>
            </a: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 or a difference between count and duration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We looked at it from different </a:t>
            </a: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perspectives, over 300 or from 1994 on.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Count of 80% 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Describe the source of your data and why you chose it for your project.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Describe the collection, exploration, and cleanup process.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 rotWithShape="1">
          <a:blip r:embed="rId4">
            <a:alphaModFix amt="55000"/>
          </a:blip>
          <a:srcRect b="10330" l="42007" r="38316" t="2856"/>
          <a:stretch/>
        </p:blipFill>
        <p:spPr>
          <a:xfrm flipH="1">
            <a:off x="3789885" y="1040050"/>
            <a:ext cx="1462927" cy="363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297275" y="1567350"/>
            <a:ext cx="36237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As far back as 1459 B.C., humans have documented unknown, technological objects in the sky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Congressional, Pentagon and various intelligence agencies reports concluded some  are real, unknown objects 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Sharing information on the basis of open data to answer a question that is clearly of great interest to the public, will enhance confidence in evidence-based knowledge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Provides the potential to learn so much, from technological advances to the meaning behind existence 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NASA’s 2023 UAP Report noted that artificial intelligence and machine learning are essential for identifying rare occurrences, including UFOs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297275" y="1040050"/>
            <a:ext cx="292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Are We Alone?</a:t>
            </a:r>
            <a:endParaRPr sz="1800">
              <a:solidFill>
                <a:srgbClr val="ED867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297275" y="368950"/>
            <a:ext cx="652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1C358"/>
                </a:solidFill>
                <a:latin typeface="Oswald"/>
                <a:ea typeface="Oswald"/>
                <a:cs typeface="Oswald"/>
                <a:sym typeface="Oswald"/>
              </a:rPr>
              <a:t>EXECUTIVE SUMMARY</a:t>
            </a:r>
            <a:endParaRPr sz="3600">
              <a:solidFill>
                <a:srgbClr val="F1C35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4843475" y="625425"/>
            <a:ext cx="3810000" cy="1847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ED86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10510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0510"/>
                </a:solidFill>
                <a:latin typeface="Oswald Medium"/>
                <a:ea typeface="Oswald Medium"/>
                <a:cs typeface="Oswald Medium"/>
                <a:sym typeface="Oswald Medium"/>
              </a:rPr>
              <a:t>QUESTIONS</a:t>
            </a:r>
            <a:endParaRPr>
              <a:solidFill>
                <a:srgbClr val="010510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10510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0105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What can we learn about previously documented and recorded UFO sightings?</a:t>
            </a:r>
            <a:endParaRPr sz="12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10510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0105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What is the trend?</a:t>
            </a:r>
            <a:endParaRPr sz="12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10510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0105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do we utilize the trend to predict future sightings?</a:t>
            </a:r>
            <a:endParaRPr sz="12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4843475" y="2952750"/>
            <a:ext cx="3860700" cy="1847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4C4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10510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0510"/>
                </a:solidFill>
                <a:latin typeface="Oswald Medium"/>
                <a:ea typeface="Oswald Medium"/>
                <a:cs typeface="Oswald Medium"/>
                <a:sym typeface="Oswald Medium"/>
              </a:rPr>
              <a:t>APPROACH</a:t>
            </a:r>
            <a:endParaRPr>
              <a:solidFill>
                <a:srgbClr val="010510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10510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0105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Divided and conquered based on everyone’s strengths</a:t>
            </a:r>
            <a:endParaRPr sz="12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10510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0105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Understood the raw data </a:t>
            </a:r>
            <a:endParaRPr sz="12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10510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0105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Identified key targets and sliced data as necessary</a:t>
            </a:r>
            <a:endParaRPr sz="12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10510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0105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Stayed open-minded and willing to go where no (hu)man has gone before</a:t>
            </a:r>
            <a:endParaRPr sz="12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4"/>
          <p:cNvSpPr txBox="1"/>
          <p:nvPr>
            <p:ph type="title"/>
          </p:nvPr>
        </p:nvSpPr>
        <p:spPr>
          <a:xfrm>
            <a:off x="311700" y="29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B2B"/>
                </a:solidFill>
              </a:rPr>
              <a:t>Data Clean-Up and </a:t>
            </a:r>
            <a:r>
              <a:rPr lang="en">
                <a:solidFill>
                  <a:srgbClr val="2B2B2B"/>
                </a:solidFill>
              </a:rPr>
              <a:t>Manageability</a:t>
            </a:r>
            <a:r>
              <a:rPr lang="en">
                <a:solidFill>
                  <a:srgbClr val="2B2B2B"/>
                </a:solidFill>
              </a:rPr>
              <a:t> </a:t>
            </a:r>
            <a:endParaRPr>
              <a:solidFill>
                <a:srgbClr val="2B2B2B"/>
              </a:solidFill>
            </a:endParaRPr>
          </a:p>
        </p:txBody>
      </p:sp>
      <p:sp>
        <p:nvSpPr>
          <p:cNvPr id="494" name="Google Shape;494;p64"/>
          <p:cNvSpPr txBox="1"/>
          <p:nvPr>
            <p:ph idx="1" type="body"/>
          </p:nvPr>
        </p:nvSpPr>
        <p:spPr>
          <a:xfrm>
            <a:off x="311700" y="870275"/>
            <a:ext cx="8520600" cy="3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Durations vs counts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Went with &gt;300 count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Insert graph ufo sighting by year chart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Noticed uptick in data around 1990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Is there a </a:t>
            </a: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correlation: slight negative correlation but this is an opportunity for further research and analysis because several states skewed the overall analysis 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Comparing states and national trends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No correlation between count and duration so we looked at both variables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Selected the top 3 states for sightings: by count and average duration of sightings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Were there any trends?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Shapes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Unwieldy database with 28 number of options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Grouped shapes into 6 subsets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Would we observe any trends in shape of the reported sightings by year, state, and sighting (count vs. long duration)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Database An executive summary or overview of the project and project goals: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Explain how the project relates to the industry you selected.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95" name="Google Shape;495;p64"/>
          <p:cNvPicPr preferRelativeResize="0"/>
          <p:nvPr/>
        </p:nvPicPr>
        <p:blipFill rotWithShape="1">
          <a:blip r:embed="rId3">
            <a:alphaModFix/>
          </a:blip>
          <a:srcRect b="46326" l="42713" r="0" t="0"/>
          <a:stretch/>
        </p:blipFill>
        <p:spPr>
          <a:xfrm>
            <a:off x="5737200" y="143725"/>
            <a:ext cx="3338601" cy="208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5"/>
          <p:cNvSpPr txBox="1"/>
          <p:nvPr>
            <p:ph type="title"/>
          </p:nvPr>
        </p:nvSpPr>
        <p:spPr>
          <a:xfrm>
            <a:off x="311700" y="29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B2B"/>
                </a:solidFill>
              </a:rPr>
              <a:t>Results Part 1 : Observed Trends</a:t>
            </a:r>
            <a:endParaRPr>
              <a:solidFill>
                <a:srgbClr val="2B2B2B"/>
              </a:solidFill>
            </a:endParaRPr>
          </a:p>
        </p:txBody>
      </p:sp>
      <p:sp>
        <p:nvSpPr>
          <p:cNvPr id="501" name="Google Shape;501;p65"/>
          <p:cNvSpPr txBox="1"/>
          <p:nvPr>
            <p:ph idx="1" type="body"/>
          </p:nvPr>
        </p:nvSpPr>
        <p:spPr>
          <a:xfrm>
            <a:off x="311700" y="870275"/>
            <a:ext cx="8520600" cy="3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Count vs. Duration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States vs. National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Shapes 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9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6"/>
          <p:cNvSpPr txBox="1"/>
          <p:nvPr>
            <p:ph type="title"/>
          </p:nvPr>
        </p:nvSpPr>
        <p:spPr>
          <a:xfrm>
            <a:off x="311700" y="29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B2B"/>
                </a:solidFill>
              </a:rPr>
              <a:t>Results/conclusions</a:t>
            </a:r>
            <a:endParaRPr>
              <a:solidFill>
                <a:srgbClr val="2B2B2B"/>
              </a:solidFill>
            </a:endParaRPr>
          </a:p>
        </p:txBody>
      </p:sp>
      <p:sp>
        <p:nvSpPr>
          <p:cNvPr id="507" name="Google Shape;507;p66"/>
          <p:cNvSpPr txBox="1"/>
          <p:nvPr>
            <p:ph idx="1" type="body"/>
          </p:nvPr>
        </p:nvSpPr>
        <p:spPr>
          <a:xfrm>
            <a:off x="311700" y="870275"/>
            <a:ext cx="8520600" cy="3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What trends did we observe? -Previous slide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The results/conclusions of the application or analysis: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Include relevant images or examples to support your work.- previous slide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If the project goal was not achieved, discuss the issues and how you attempted to resolve them. - reframe this as pain points - because we achieved our goals but what more could we have done? What limited our ability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Pain points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Dataframe ends in mid-2014 and though we found a pretty reputable options to add data until 2020, we just ran out of time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Pretty large dataframe and though it was well vetted, it was difficult to work with before cleaning and took the bulk of our time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Dataset is well designed but is based on self-reporting to inherent issues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t/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4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4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9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7"/>
          <p:cNvSpPr txBox="1"/>
          <p:nvPr>
            <p:ph type="title"/>
          </p:nvPr>
        </p:nvSpPr>
        <p:spPr>
          <a:xfrm>
            <a:off x="311700" y="29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B2B"/>
                </a:solidFill>
              </a:rPr>
              <a:t>UFO Touris</a:t>
            </a:r>
            <a:endParaRPr>
              <a:solidFill>
                <a:srgbClr val="2B2B2B"/>
              </a:solidFill>
            </a:endParaRPr>
          </a:p>
        </p:txBody>
      </p:sp>
      <p:sp>
        <p:nvSpPr>
          <p:cNvPr id="513" name="Google Shape;513;p67"/>
          <p:cNvSpPr txBox="1"/>
          <p:nvPr>
            <p:ph idx="1" type="body"/>
          </p:nvPr>
        </p:nvSpPr>
        <p:spPr>
          <a:xfrm>
            <a:off x="311700" y="870275"/>
            <a:ext cx="8520600" cy="3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Next steps: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Briefly discuss potential next steps for the project.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Confirm accuracy of the dataframe that is expanded to 2020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Clean that dataframe and merge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Compare expected forecast with actual results and forecast out from 2020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Further explore the data and relationships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8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/>
          <p:nvPr>
            <p:ph type="title"/>
          </p:nvPr>
        </p:nvSpPr>
        <p:spPr>
          <a:xfrm>
            <a:off x="311700" y="29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B2B"/>
                </a:solidFill>
              </a:rPr>
              <a:t>Next steps</a:t>
            </a:r>
            <a:endParaRPr>
              <a:solidFill>
                <a:srgbClr val="2B2B2B"/>
              </a:solidFill>
            </a:endParaRPr>
          </a:p>
        </p:txBody>
      </p:sp>
      <p:sp>
        <p:nvSpPr>
          <p:cNvPr id="519" name="Google Shape;519;p68"/>
          <p:cNvSpPr txBox="1"/>
          <p:nvPr>
            <p:ph idx="1" type="body"/>
          </p:nvPr>
        </p:nvSpPr>
        <p:spPr>
          <a:xfrm>
            <a:off x="311700" y="870275"/>
            <a:ext cx="8520600" cy="3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Next steps: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Briefly discuss potential next steps for the project.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Confirm accuracy of the dataframe that is expanded to 2020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Clean that dataframe and merge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Compare expected forecast with actual results and forecast out from 2020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Further explore the data and relationships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8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UFO photo links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5" name="Google Shape;525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https://time.com/4232540/history-ufo-sightings/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https://www.history.com/news/ufo-sightings-credible-modern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https://timesofindia.indiatimes.com/etimes/trending/5-times-ufo-like-objects-were-spotted-on-earth/photostory/107431493.cms?picid=107431504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https://www.axios.com/2024/02/08/ufo-uap-sightings-us-hotspots-2000-2023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UFO photo links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6" name="Google Shape;536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https://time.com/4232540/history-ufo-sightings/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6550" y="2203050"/>
            <a:ext cx="4465450" cy="25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0" y="1756975"/>
            <a:ext cx="4677202" cy="263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98" y="72875"/>
            <a:ext cx="6391679" cy="44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UFO photo links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51" name="Google Shape;55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918" y="0"/>
            <a:ext cx="11301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7025" y="-868130"/>
            <a:ext cx="7931473" cy="557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9482" y="1170125"/>
            <a:ext cx="247650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29"/>
          <p:cNvGrpSpPr/>
          <p:nvPr/>
        </p:nvGrpSpPr>
        <p:grpSpPr>
          <a:xfrm>
            <a:off x="412250" y="205700"/>
            <a:ext cx="3245400" cy="715100"/>
            <a:chOff x="555125" y="1291550"/>
            <a:chExt cx="3245400" cy="715100"/>
          </a:xfrm>
        </p:grpSpPr>
        <p:sp>
          <p:nvSpPr>
            <p:cNvPr id="166" name="Google Shape;166;p29"/>
            <p:cNvSpPr txBox="1"/>
            <p:nvPr/>
          </p:nvSpPr>
          <p:spPr>
            <a:xfrm>
              <a:off x="555125" y="1291550"/>
              <a:ext cx="292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1997 </a:t>
              </a:r>
              <a:r>
                <a:rPr lang="en">
                  <a:solidFill>
                    <a:srgbClr val="F4C458"/>
                  </a:solidFill>
                  <a:latin typeface="Oswald"/>
                  <a:ea typeface="Oswald"/>
                  <a:cs typeface="Oswald"/>
                  <a:sym typeface="Oswald"/>
                </a:rPr>
                <a:t>Phoenix, AZ Lights</a:t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67" name="Google Shape;167;p29"/>
            <p:cNvSpPr txBox="1"/>
            <p:nvPr/>
          </p:nvSpPr>
          <p:spPr>
            <a:xfrm>
              <a:off x="555125" y="1514050"/>
              <a:ext cx="3245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Hundreds of witnesses claimed to see "otherworldly" lights across AZ, NV and Mexico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68" name="Google Shape;168;p29"/>
          <p:cNvGrpSpPr/>
          <p:nvPr/>
        </p:nvGrpSpPr>
        <p:grpSpPr>
          <a:xfrm>
            <a:off x="412250" y="824825"/>
            <a:ext cx="3340800" cy="869000"/>
            <a:chOff x="555125" y="1291550"/>
            <a:chExt cx="3340800" cy="869000"/>
          </a:xfrm>
        </p:grpSpPr>
        <p:sp>
          <p:nvSpPr>
            <p:cNvPr id="169" name="Google Shape;169;p29"/>
            <p:cNvSpPr txBox="1"/>
            <p:nvPr/>
          </p:nvSpPr>
          <p:spPr>
            <a:xfrm>
              <a:off x="555125" y="1291550"/>
              <a:ext cx="2922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2001 </a:t>
              </a:r>
              <a:r>
                <a:rPr lang="en">
                  <a:solidFill>
                    <a:srgbClr val="F4C458"/>
                  </a:solidFill>
                  <a:latin typeface="Oswald"/>
                  <a:ea typeface="Oswald"/>
                  <a:cs typeface="Oswald"/>
                  <a:sym typeface="Oswald"/>
                </a:rPr>
                <a:t>New Jersey Turnpike</a:t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70" name="Google Shape;170;p29"/>
            <p:cNvSpPr txBox="1"/>
            <p:nvPr/>
          </p:nvSpPr>
          <p:spPr>
            <a:xfrm>
              <a:off x="555125" y="1514050"/>
              <a:ext cx="3340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Drivers marveled at the sight of strange orange and yellow lights in a V formation over NY and NJ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71" name="Google Shape;171;p29"/>
          <p:cNvGrpSpPr/>
          <p:nvPr/>
        </p:nvGrpSpPr>
        <p:grpSpPr>
          <a:xfrm>
            <a:off x="412250" y="1443950"/>
            <a:ext cx="3245400" cy="715100"/>
            <a:chOff x="555125" y="1291550"/>
            <a:chExt cx="3245400" cy="715100"/>
          </a:xfrm>
        </p:grpSpPr>
        <p:sp>
          <p:nvSpPr>
            <p:cNvPr id="172" name="Google Shape;172;p29"/>
            <p:cNvSpPr txBox="1"/>
            <p:nvPr/>
          </p:nvSpPr>
          <p:spPr>
            <a:xfrm>
              <a:off x="555125" y="1291550"/>
              <a:ext cx="2922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2004 </a:t>
              </a:r>
              <a:r>
                <a:rPr lang="en">
                  <a:solidFill>
                    <a:srgbClr val="F4C458"/>
                  </a:solidFill>
                  <a:latin typeface="Oswald"/>
                  <a:ea typeface="Oswald"/>
                  <a:cs typeface="Oswald"/>
                  <a:sym typeface="Oswald"/>
                </a:rPr>
                <a:t>San Diego, CA USS Nimitz</a:t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73" name="Google Shape;173;p29"/>
            <p:cNvSpPr txBox="1"/>
            <p:nvPr/>
          </p:nvSpPr>
          <p:spPr>
            <a:xfrm>
              <a:off x="555125" y="1514050"/>
              <a:ext cx="3245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Carrier strike group tracked objects at 80,000 ft high plummet to hover right above the Pacific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74" name="Google Shape;174;p29"/>
          <p:cNvGrpSpPr/>
          <p:nvPr/>
        </p:nvGrpSpPr>
        <p:grpSpPr>
          <a:xfrm>
            <a:off x="412250" y="2084350"/>
            <a:ext cx="3245400" cy="869000"/>
            <a:chOff x="555125" y="1291550"/>
            <a:chExt cx="3245400" cy="869000"/>
          </a:xfrm>
        </p:grpSpPr>
        <p:sp>
          <p:nvSpPr>
            <p:cNvPr id="175" name="Google Shape;175;p29"/>
            <p:cNvSpPr txBox="1"/>
            <p:nvPr/>
          </p:nvSpPr>
          <p:spPr>
            <a:xfrm>
              <a:off x="555125" y="1291550"/>
              <a:ext cx="2922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2006 </a:t>
              </a:r>
              <a:r>
                <a:rPr lang="en">
                  <a:solidFill>
                    <a:srgbClr val="F4C458"/>
                  </a:solidFill>
                  <a:latin typeface="Oswald"/>
                  <a:ea typeface="Oswald"/>
                  <a:cs typeface="Oswald"/>
                  <a:sym typeface="Oswald"/>
                </a:rPr>
                <a:t>Chicago, IL O'Hare Airport</a:t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76" name="Google Shape;176;p29"/>
            <p:cNvSpPr txBox="1"/>
            <p:nvPr/>
          </p:nvSpPr>
          <p:spPr>
            <a:xfrm>
              <a:off x="555125" y="1514050"/>
              <a:ext cx="3245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UFO sighting witnessed by 12 United Airlines employees outside and above the airport 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77" name="Google Shape;177;p29"/>
          <p:cNvGrpSpPr/>
          <p:nvPr/>
        </p:nvGrpSpPr>
        <p:grpSpPr>
          <a:xfrm>
            <a:off x="412250" y="2703475"/>
            <a:ext cx="3721485" cy="1022900"/>
            <a:chOff x="555125" y="1291550"/>
            <a:chExt cx="3445500" cy="1022900"/>
          </a:xfrm>
        </p:grpSpPr>
        <p:sp>
          <p:nvSpPr>
            <p:cNvPr id="178" name="Google Shape;178;p29"/>
            <p:cNvSpPr txBox="1"/>
            <p:nvPr/>
          </p:nvSpPr>
          <p:spPr>
            <a:xfrm>
              <a:off x="555125" y="1291550"/>
              <a:ext cx="29229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2008 </a:t>
              </a:r>
              <a:r>
                <a:rPr lang="en">
                  <a:solidFill>
                    <a:srgbClr val="F4C458"/>
                  </a:solidFill>
                  <a:latin typeface="Oswald"/>
                  <a:ea typeface="Oswald"/>
                  <a:cs typeface="Oswald"/>
                  <a:sym typeface="Oswald"/>
                </a:rPr>
                <a:t>Stephenville, TX Sightings</a:t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79" name="Google Shape;179;p29"/>
            <p:cNvSpPr txBox="1"/>
            <p:nvPr/>
          </p:nvSpPr>
          <p:spPr>
            <a:xfrm>
              <a:off x="555125" y="1514050"/>
              <a:ext cx="34455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Reported white lights in a single horizontal arc, then in vertical parallel lines a mile long traveling 3,000 mph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80" name="Google Shape;180;p29"/>
          <p:cNvGrpSpPr/>
          <p:nvPr/>
        </p:nvGrpSpPr>
        <p:grpSpPr>
          <a:xfrm>
            <a:off x="412250" y="3322600"/>
            <a:ext cx="3721415" cy="1022900"/>
            <a:chOff x="555125" y="1291550"/>
            <a:chExt cx="3140700" cy="1022900"/>
          </a:xfrm>
        </p:grpSpPr>
        <p:sp>
          <p:nvSpPr>
            <p:cNvPr id="181" name="Google Shape;181;p29"/>
            <p:cNvSpPr txBox="1"/>
            <p:nvPr/>
          </p:nvSpPr>
          <p:spPr>
            <a:xfrm>
              <a:off x="555125" y="1291550"/>
              <a:ext cx="2922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2010 </a:t>
              </a:r>
              <a:r>
                <a:rPr lang="en">
                  <a:solidFill>
                    <a:srgbClr val="F4C458"/>
                  </a:solidFill>
                  <a:latin typeface="Oswald"/>
                  <a:ea typeface="Oswald"/>
                  <a:cs typeface="Oswald"/>
                  <a:sym typeface="Oswald"/>
                </a:rPr>
                <a:t>Washington, DC</a:t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82" name="Google Shape;182;p29"/>
            <p:cNvSpPr txBox="1"/>
            <p:nvPr/>
          </p:nvSpPr>
          <p:spPr>
            <a:xfrm>
              <a:off x="555125" y="1514050"/>
              <a:ext cx="3140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Missile launch officers saw UFOs hovered over launch sites send beams of light into silos holding nuclear missiles, sometimes disabled or briefly activated them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83" name="Google Shape;183;p29"/>
          <p:cNvGrpSpPr/>
          <p:nvPr/>
        </p:nvGrpSpPr>
        <p:grpSpPr>
          <a:xfrm>
            <a:off x="412250" y="4084600"/>
            <a:ext cx="3721415" cy="869000"/>
            <a:chOff x="555125" y="1291550"/>
            <a:chExt cx="3140700" cy="869000"/>
          </a:xfrm>
        </p:grpSpPr>
        <p:sp>
          <p:nvSpPr>
            <p:cNvPr id="184" name="Google Shape;184;p29"/>
            <p:cNvSpPr txBox="1"/>
            <p:nvPr/>
          </p:nvSpPr>
          <p:spPr>
            <a:xfrm>
              <a:off x="555125" y="1291550"/>
              <a:ext cx="29229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2011 </a:t>
              </a:r>
              <a:r>
                <a:rPr lang="en">
                  <a:solidFill>
                    <a:srgbClr val="F4C458"/>
                  </a:solidFill>
                  <a:latin typeface="Oswald"/>
                  <a:ea typeface="Oswald"/>
                  <a:cs typeface="Oswald"/>
                  <a:sym typeface="Oswald"/>
                </a:rPr>
                <a:t>Lafayette, CO Sightings</a:t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85" name="Google Shape;185;p29"/>
            <p:cNvSpPr txBox="1"/>
            <p:nvPr/>
          </p:nvSpPr>
          <p:spPr>
            <a:xfrm>
              <a:off x="555125" y="1514050"/>
              <a:ext cx="3140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Residents saw a strange triangular formation of lights hovering above Lafayette that looked like tiny, bright alien ships. No sound was reported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pic>
        <p:nvPicPr>
          <p:cNvPr id="186" name="Google Shape;1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515" y="1693826"/>
            <a:ext cx="5708234" cy="321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3800525" y="390125"/>
            <a:ext cx="4921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CREDIBLE UFO SIGHTINGS </a:t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" name="Google Shape;188;p29"/>
          <p:cNvSpPr/>
          <p:nvPr/>
        </p:nvSpPr>
        <p:spPr>
          <a:xfrm>
            <a:off x="7218900" y="2485950"/>
            <a:ext cx="293100" cy="390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9"/>
          <p:cNvSpPr/>
          <p:nvPr/>
        </p:nvSpPr>
        <p:spPr>
          <a:xfrm>
            <a:off x="6391325" y="3638750"/>
            <a:ext cx="293100" cy="390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/>
          <p:nvPr/>
        </p:nvSpPr>
        <p:spPr>
          <a:xfrm>
            <a:off x="5029350" y="3322600"/>
            <a:ext cx="293100" cy="390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4511175" y="3103988"/>
            <a:ext cx="293100" cy="390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>
            <a:off x="5884325" y="2714150"/>
            <a:ext cx="293100" cy="390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/>
          <p:nvPr/>
        </p:nvSpPr>
        <p:spPr>
          <a:xfrm>
            <a:off x="8096300" y="2247750"/>
            <a:ext cx="293100" cy="390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/>
          <p:nvPr/>
        </p:nvSpPr>
        <p:spPr>
          <a:xfrm>
            <a:off x="8096300" y="2571750"/>
            <a:ext cx="293100" cy="390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B2B"/>
                </a:solidFill>
              </a:rPr>
              <a:t>Presentation Requirements (30 points)</a:t>
            </a:r>
            <a:endParaRPr>
              <a:solidFill>
                <a:srgbClr val="2B2B2B"/>
              </a:solidFill>
            </a:endParaRPr>
          </a:p>
        </p:txBody>
      </p:sp>
      <p:sp>
        <p:nvSpPr>
          <p:cNvPr id="559" name="Google Shape;559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Your presentation should cover the following: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An executive summary or overview of the project and project goals (5 points).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An overview of the data collection, cleanup, and exploration processes (5 points).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The approach that your group took in achieving the project goals (5 points).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Any additional questions that surfaced, what your group might research next if more time was available, or share a plan for future development (5 points).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The results and conclusions of the application or analysis (5 points).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Slides effectively demonstrate the project (3 points).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Slides are visually clean and professional (2 points).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9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5"/>
          <p:cNvSpPr txBox="1"/>
          <p:nvPr>
            <p:ph type="title"/>
          </p:nvPr>
        </p:nvSpPr>
        <p:spPr>
          <a:xfrm>
            <a:off x="311700" y="29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B2B"/>
                </a:solidFill>
              </a:rPr>
              <a:t>Presentation Guidelines</a:t>
            </a:r>
            <a:endParaRPr>
              <a:solidFill>
                <a:srgbClr val="2B2B2B"/>
              </a:solidFill>
            </a:endParaRPr>
          </a:p>
        </p:txBody>
      </p:sp>
      <p:sp>
        <p:nvSpPr>
          <p:cNvPr id="565" name="Google Shape;565;p75"/>
          <p:cNvSpPr txBox="1"/>
          <p:nvPr>
            <p:ph idx="1" type="body"/>
          </p:nvPr>
        </p:nvSpPr>
        <p:spPr>
          <a:xfrm>
            <a:off x="311700" y="870275"/>
            <a:ext cx="8520600" cy="3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This section lists the Project 1 presentation guidelines. Each group will prepare a formal, 10-minute presentation that covers the following points.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An executive summary or overview of the project and project goals: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Explain how the project relates to the industry you selected.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An overview of the data collection, cleanup, and exploration processes: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Describe the source of your data and why you chose it for your project.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Describe the collection, exploration, and cleanup process.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The approach that your group took to achieve the project goals: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Include any relevant code or demonstrations of the application or analysis.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Discuss any unanticipated insights or problems that arose and how you resolved them.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The results/conclusions of the application or analysis: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Include relevant images or examples to support your work.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If the project goal was not achieved, discuss the issues and how you attempted to resolve them.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Next steps: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Briefly discuss potential next steps for the project.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8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5" name="Google Shape;575;p77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{C37B09F7-A989-47C4-BB97-0D48B469390E}</a:tableStyleId>
              </a:tblPr>
              <a:tblGrid>
                <a:gridCol w="666750"/>
                <a:gridCol w="676275"/>
                <a:gridCol w="952500"/>
                <a:gridCol w="561975"/>
                <a:gridCol w="952500"/>
                <a:gridCol w="476250"/>
                <a:gridCol w="952500"/>
                <a:gridCol w="514350"/>
                <a:gridCol w="952500"/>
                <a:gridCol w="504825"/>
                <a:gridCol w="952500"/>
                <a:gridCol w="590550"/>
              </a:tblGrid>
              <a:tr h="2000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Light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Circular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7E7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Triangle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FFE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Formation / Changing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Geometric Shape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Other / Unknown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CCF3"/>
                    </a:solidFill>
                  </a:tcPr>
                </a:tc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fireball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4989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cigar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1359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chevron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FF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745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FF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formation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1896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diamond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862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other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C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4052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CC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flare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circle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5644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delta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FF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FF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changed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hexagon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unknown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C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4206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CC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flash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1040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round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triangle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FF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6082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FF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changing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1505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crescent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gridSpan="2"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CCF3"/>
                    </a:solidFill>
                  </a:tcPr>
                </a:tc>
                <a:tc rowSpan="6"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light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12860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sphere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3976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pyramid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FF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FFE3"/>
                    </a:solidFill>
                  </a:tcPr>
                </a:tc>
                <a:tc gridSpan="2" row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rowSpan="5" h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cross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gridSpan="2" vMerge="1"/>
                <a:tc hMerge="1" vMerge="1"/>
              </a:tr>
              <a:tr h="200025">
                <a:tc gridSpan="2"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4" h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oval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2671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FF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FFE3"/>
                    </a:solidFill>
                  </a:tcPr>
                </a:tc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rectangle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953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gridSpan="2" vMerge="1"/>
                <a:tc hMerge="1" vMerge="1"/>
              </a:tr>
              <a:tr h="20002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egg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533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7E7"/>
                    </a:solidFill>
                  </a:tcPr>
                </a:tc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FFE3"/>
                    </a:solidFill>
                  </a:tcPr>
                </a:tc>
                <a:tc rowSpan="3" hMerge="1"/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teardrop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570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gridSpan="2" vMerge="1"/>
                <a:tc hMerge="1" vMerge="1"/>
              </a:tr>
              <a:tr h="20002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cylinder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926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7E7"/>
                    </a:solidFill>
                  </a:tcPr>
                </a:tc>
                <a:tc gridSpan="2" vMerge="1"/>
                <a:tc hMerge="1" vMerge="1"/>
                <a:tc gridSpan="2" vMerge="1"/>
                <a:tc hMerge="1" vMerge="1"/>
                <a:tc gridSpan="2"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rowSpan="2" hMerge="1"/>
                <a:tc gridSpan="2" vMerge="1"/>
                <a:tc hMerge="1" vMerge="1"/>
              </a:tr>
              <a:tr h="20002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3013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7E7"/>
                    </a:solidFill>
                  </a:tcPr>
                </a:tc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18,890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18,124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FF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7,067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FF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3,402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2,565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C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8,258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CCF3"/>
                    </a:solidFill>
                  </a:tcPr>
                </a:tc>
              </a:tr>
            </a:tbl>
          </a:graphicData>
        </a:graphic>
      </p:graphicFrame>
      <p:pic>
        <p:nvPicPr>
          <p:cNvPr id="576" name="Google Shape;576;p7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93650"/>
            <a:ext cx="3715551" cy="229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7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0326" y="2658950"/>
            <a:ext cx="3715551" cy="229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50" y="799438"/>
            <a:ext cx="6301574" cy="35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79"/>
          <p:cNvPicPr preferRelativeResize="0"/>
          <p:nvPr/>
        </p:nvPicPr>
        <p:blipFill rotWithShape="1">
          <a:blip r:embed="rId3">
            <a:alphaModFix/>
          </a:blip>
          <a:srcRect b="0" l="0" r="48623" t="0"/>
          <a:stretch/>
        </p:blipFill>
        <p:spPr>
          <a:xfrm>
            <a:off x="152400" y="152400"/>
            <a:ext cx="441960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0"/>
          <p:cNvSpPr txBox="1"/>
          <p:nvPr/>
        </p:nvSpPr>
        <p:spPr>
          <a:xfrm>
            <a:off x="555125" y="1291550"/>
            <a:ext cx="292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D867A"/>
                </a:solidFill>
              </a:rPr>
              <a:t>This is a subtitle</a:t>
            </a:r>
            <a:endParaRPr sz="1800">
              <a:solidFill>
                <a:srgbClr val="ED867A"/>
              </a:solidFill>
            </a:endParaRPr>
          </a:p>
        </p:txBody>
      </p:sp>
      <p:sp>
        <p:nvSpPr>
          <p:cNvPr id="595" name="Google Shape;595;p80"/>
          <p:cNvSpPr txBox="1"/>
          <p:nvPr/>
        </p:nvSpPr>
        <p:spPr>
          <a:xfrm>
            <a:off x="555125" y="1818850"/>
            <a:ext cx="3598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quick brown fox jumped over the lazy dog into a shimmering pool of rainwater that had gathered since the last frost. Soft clusters of leaves fall without a plan to the ground, mirroring the unhurried chestnut thatch of the fox’s dense coat. ​ The fox looks to the west, only then realizing the horizon has begun to curve towards them. Perhaps they should not have jumped so soon.​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quick brown fox jumped over the lazy dog into a shimmering pool of rainwater that had gathered since the last frost. ​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Soft clusters of leaves fall without a plan to the ground, mirroring the unhurried chestnut thatch of the fox’s dense coat. 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6" name="Google Shape;596;p80"/>
          <p:cNvSpPr txBox="1"/>
          <p:nvPr/>
        </p:nvSpPr>
        <p:spPr>
          <a:xfrm>
            <a:off x="555125" y="620450"/>
            <a:ext cx="652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1C358"/>
                </a:solidFill>
                <a:latin typeface="Oswald"/>
                <a:ea typeface="Oswald"/>
                <a:cs typeface="Oswald"/>
                <a:sym typeface="Oswald"/>
              </a:rPr>
              <a:t>THIS IS A TITLE</a:t>
            </a:r>
            <a:endParaRPr sz="3600">
              <a:solidFill>
                <a:srgbClr val="F1C35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97" name="Google Shape;59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205" y="0"/>
            <a:ext cx="345579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205" y="0"/>
            <a:ext cx="34557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81"/>
          <p:cNvSpPr txBox="1"/>
          <p:nvPr/>
        </p:nvSpPr>
        <p:spPr>
          <a:xfrm>
            <a:off x="555125" y="1062950"/>
            <a:ext cx="292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D867A"/>
                </a:solidFill>
              </a:rPr>
              <a:t>The Proof is Out There</a:t>
            </a:r>
            <a:endParaRPr sz="1800">
              <a:solidFill>
                <a:srgbClr val="ED867A"/>
              </a:solidFill>
            </a:endParaRPr>
          </a:p>
        </p:txBody>
      </p:sp>
      <p:sp>
        <p:nvSpPr>
          <p:cNvPr id="605" name="Google Shape;605;p81"/>
          <p:cNvSpPr txBox="1"/>
          <p:nvPr/>
        </p:nvSpPr>
        <p:spPr>
          <a:xfrm>
            <a:off x="555125" y="1590250"/>
            <a:ext cx="3598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quick brown fox jumped over the lazy dog into a shimmering pool of rainwater that had gathered since the last frost. Soft clusters of leaves fall without a plan to the ground, mirroring the unhurried chestnut thatch of the fox’s dense coat. ​ The fox looks to the west, only then realizing the horizon has begun to curve towards them. Perhaps they should not have jumped so soon.​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quick brown fox jumped over the lazy dog into a shimmering pool of rainwater that had gathered since the last frost. ​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Soft clusters of leaves fall without a plan to the ground, mirroring the unhurried chestnut thatch of the fox’s dense coat. 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6" name="Google Shape;606;p81"/>
          <p:cNvSpPr txBox="1"/>
          <p:nvPr/>
        </p:nvSpPr>
        <p:spPr>
          <a:xfrm>
            <a:off x="555125" y="391850"/>
            <a:ext cx="652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1C358"/>
                </a:solidFill>
                <a:latin typeface="Oswald"/>
                <a:ea typeface="Oswald"/>
                <a:cs typeface="Oswald"/>
                <a:sym typeface="Oswald"/>
              </a:rPr>
              <a:t>DATA COLLECTION</a:t>
            </a:r>
            <a:endParaRPr sz="3600">
              <a:solidFill>
                <a:srgbClr val="F1C35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265" y="0"/>
            <a:ext cx="411699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288" y="-64900"/>
            <a:ext cx="38743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3675" y="0"/>
            <a:ext cx="41148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82"/>
          <p:cNvPicPr preferRelativeResize="0"/>
          <p:nvPr/>
        </p:nvPicPr>
        <p:blipFill rotWithShape="1">
          <a:blip r:embed="rId6">
            <a:alphaModFix/>
          </a:blip>
          <a:srcRect b="0" l="20256" r="19313" t="0"/>
          <a:stretch/>
        </p:blipFill>
        <p:spPr>
          <a:xfrm>
            <a:off x="535450" y="-292050"/>
            <a:ext cx="38860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82"/>
          <p:cNvPicPr preferRelativeResize="0"/>
          <p:nvPr/>
        </p:nvPicPr>
        <p:blipFill rotWithShape="1">
          <a:blip r:embed="rId7">
            <a:alphaModFix/>
          </a:blip>
          <a:srcRect b="0" l="0" r="42459" t="0"/>
          <a:stretch/>
        </p:blipFill>
        <p:spPr>
          <a:xfrm>
            <a:off x="1667250" y="162150"/>
            <a:ext cx="45098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83"/>
          <p:cNvPicPr preferRelativeResize="0"/>
          <p:nvPr/>
        </p:nvPicPr>
        <p:blipFill rotWithShape="1">
          <a:blip r:embed="rId3">
            <a:alphaModFix/>
          </a:blip>
          <a:srcRect b="21439" l="9744" r="65784" t="0"/>
          <a:stretch/>
        </p:blipFill>
        <p:spPr>
          <a:xfrm>
            <a:off x="990650" y="152400"/>
            <a:ext cx="2105025" cy="380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2328475" y="2240850"/>
            <a:ext cx="4921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DATA</a:t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84"/>
          <p:cNvPicPr preferRelativeResize="0"/>
          <p:nvPr/>
        </p:nvPicPr>
        <p:blipFill rotWithShape="1">
          <a:blip r:embed="rId3">
            <a:alphaModFix/>
          </a:blip>
          <a:srcRect b="539" l="630" r="-629" t="-540"/>
          <a:stretch/>
        </p:blipFill>
        <p:spPr>
          <a:xfrm>
            <a:off x="-49975" y="-56212"/>
            <a:ext cx="9243950" cy="51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84"/>
          <p:cNvSpPr txBox="1"/>
          <p:nvPr/>
        </p:nvSpPr>
        <p:spPr>
          <a:xfrm>
            <a:off x="2543225" y="2039275"/>
            <a:ext cx="467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27" name="Google Shape;627;p84"/>
          <p:cNvSpPr txBox="1"/>
          <p:nvPr/>
        </p:nvSpPr>
        <p:spPr>
          <a:xfrm>
            <a:off x="3524250" y="2500975"/>
            <a:ext cx="209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TEAM PICARD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628" name="Google Shape;628;p84"/>
          <p:cNvPicPr preferRelativeResize="0"/>
          <p:nvPr/>
        </p:nvPicPr>
        <p:blipFill rotWithShape="1">
          <a:blip r:embed="rId4">
            <a:alphaModFix/>
          </a:blip>
          <a:srcRect b="4709" l="88097" r="3040" t="86313"/>
          <a:stretch/>
        </p:blipFill>
        <p:spPr>
          <a:xfrm>
            <a:off x="8048675" y="4439575"/>
            <a:ext cx="809626" cy="46169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84"/>
          <p:cNvSpPr/>
          <p:nvPr/>
        </p:nvSpPr>
        <p:spPr>
          <a:xfrm>
            <a:off x="1139688" y="1711862"/>
            <a:ext cx="6864622" cy="63663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Oswald;600"/>
              </a:rPr>
              <a:t>THE TRUTH IS OUT THERE</a:t>
            </a:r>
          </a:p>
        </p:txBody>
      </p:sp>
      <p:pic>
        <p:nvPicPr>
          <p:cNvPr id="630" name="Google Shape;630;p84"/>
          <p:cNvPicPr preferRelativeResize="0"/>
          <p:nvPr/>
        </p:nvPicPr>
        <p:blipFill rotWithShape="1">
          <a:blip r:embed="rId5">
            <a:alphaModFix/>
          </a:blip>
          <a:srcRect b="21439" l="9744" r="65784" t="48820"/>
          <a:stretch/>
        </p:blipFill>
        <p:spPr>
          <a:xfrm rot="5">
            <a:off x="254495" y="3573064"/>
            <a:ext cx="2105037" cy="143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84"/>
          <p:cNvPicPr preferRelativeResize="0"/>
          <p:nvPr/>
        </p:nvPicPr>
        <p:blipFill rotWithShape="1">
          <a:blip r:embed="rId5">
            <a:alphaModFix/>
          </a:blip>
          <a:srcRect b="82300" l="9743" r="75306" t="0"/>
          <a:stretch/>
        </p:blipFill>
        <p:spPr>
          <a:xfrm>
            <a:off x="806913" y="513375"/>
            <a:ext cx="1285926" cy="8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5">
            <a:alphaModFix/>
          </a:blip>
          <a:srcRect b="68128" l="7972" r="77078" t="14172"/>
          <a:stretch/>
        </p:blipFill>
        <p:spPr>
          <a:xfrm>
            <a:off x="7655388" y="2716600"/>
            <a:ext cx="1285926" cy="8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4"/>
          <p:cNvPicPr preferRelativeResize="0"/>
          <p:nvPr/>
        </p:nvPicPr>
        <p:blipFill rotWithShape="1">
          <a:blip r:embed="rId5">
            <a:alphaModFix/>
          </a:blip>
          <a:srcRect b="49230" l="12733" r="72316" t="33070"/>
          <a:stretch/>
        </p:blipFill>
        <p:spPr>
          <a:xfrm>
            <a:off x="2588088" y="2926000"/>
            <a:ext cx="1285926" cy="8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84"/>
          <p:cNvPicPr preferRelativeResize="0"/>
          <p:nvPr/>
        </p:nvPicPr>
        <p:blipFill rotWithShape="1">
          <a:blip r:embed="rId5">
            <a:alphaModFix/>
          </a:blip>
          <a:srcRect b="64739" l="10862" r="64665" t="20143"/>
          <a:stretch/>
        </p:blipFill>
        <p:spPr>
          <a:xfrm rot="10">
            <a:off x="597378" y="2690531"/>
            <a:ext cx="2105046" cy="73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84"/>
          <p:cNvPicPr preferRelativeResize="0"/>
          <p:nvPr/>
        </p:nvPicPr>
        <p:blipFill rotWithShape="1">
          <a:blip r:embed="rId5">
            <a:alphaModFix/>
          </a:blip>
          <a:srcRect b="21439" l="9744" r="65784" t="48820"/>
          <a:stretch/>
        </p:blipFill>
        <p:spPr>
          <a:xfrm rot="5">
            <a:off x="7088945" y="272814"/>
            <a:ext cx="2105037" cy="1439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85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85"/>
          <p:cNvSpPr/>
          <p:nvPr/>
        </p:nvSpPr>
        <p:spPr>
          <a:xfrm>
            <a:off x="1723175" y="1936125"/>
            <a:ext cx="5751300" cy="914400"/>
          </a:xfrm>
          <a:prstGeom prst="rect">
            <a:avLst/>
          </a:prstGeom>
          <a:solidFill>
            <a:srgbClr val="00050E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85"/>
          <p:cNvSpPr/>
          <p:nvPr/>
        </p:nvSpPr>
        <p:spPr>
          <a:xfrm>
            <a:off x="1723175" y="2140487"/>
            <a:ext cx="5697644" cy="50565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D867A"/>
                </a:solidFill>
                <a:latin typeface="Oswald;600"/>
              </a:rPr>
              <a:t>THE TRUTH IS OUT THERE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7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>
            <a:off x="328050" y="1256025"/>
            <a:ext cx="292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Proof is Out There</a:t>
            </a:r>
            <a:endParaRPr sz="1800">
              <a:solidFill>
                <a:srgbClr val="ED867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284825" y="1666425"/>
            <a:ext cx="56310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Began </a:t>
            </a: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with</a:t>
            </a: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 massive CSV file with global data from 1910 - 2014, retrieved from </a:t>
            </a:r>
            <a:r>
              <a:rPr b="1" lang="en" sz="10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NURORC</a:t>
            </a: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which was used in week  of 5 class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 reach our end goals, we needed to create a more manageable dataset and so we divided our clean-up and </a:t>
            </a: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exploration into phases: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Phase 1: Cleaning and filtering the dataset to improve its usability and narrow the scope of our project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Phase 2: Identifying the most active period and states for UFO sightings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Phase 3: Predictions of State Data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Phase 4: Exploration and analysis of shapes of sightings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Phase 5: Predictions and Geo-Visualizations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328050" y="154450"/>
            <a:ext cx="65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>
                <a:solidFill>
                  <a:srgbClr val="F1C259"/>
                </a:solidFill>
                <a:latin typeface="Oswald"/>
                <a:ea typeface="Oswald"/>
                <a:cs typeface="Oswald"/>
                <a:sym typeface="Oswald"/>
              </a:rPr>
              <a:t>DATA COLLECTION, CLEANUP, AND EXPLORATION PROCESSES</a:t>
            </a:r>
            <a:endParaRPr sz="3300">
              <a:solidFill>
                <a:srgbClr val="F1C25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4">
            <a:alphaModFix/>
          </a:blip>
          <a:srcRect b="0" l="13762" r="20261" t="0"/>
          <a:stretch/>
        </p:blipFill>
        <p:spPr>
          <a:xfrm>
            <a:off x="6864100" y="0"/>
            <a:ext cx="22799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265550" y="2217050"/>
            <a:ext cx="8430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4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9549" y="0"/>
            <a:ext cx="25944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/>
          <p:nvPr/>
        </p:nvSpPr>
        <p:spPr>
          <a:xfrm>
            <a:off x="262275" y="248600"/>
            <a:ext cx="652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D867A"/>
                </a:solidFill>
                <a:latin typeface="Oswald"/>
                <a:ea typeface="Oswald"/>
                <a:cs typeface="Oswald"/>
                <a:sym typeface="Oswald"/>
              </a:rPr>
              <a:t>WHAT DOES DATA SHOW</a:t>
            </a:r>
            <a:endParaRPr sz="3600">
              <a:solidFill>
                <a:srgbClr val="ED867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3" name="Google Shape;223;p33"/>
          <p:cNvSpPr/>
          <p:nvPr/>
        </p:nvSpPr>
        <p:spPr>
          <a:xfrm>
            <a:off x="2550550" y="2459400"/>
            <a:ext cx="77400" cy="224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33"/>
          <p:cNvGrpSpPr/>
          <p:nvPr/>
        </p:nvGrpSpPr>
        <p:grpSpPr>
          <a:xfrm>
            <a:off x="262276" y="1615539"/>
            <a:ext cx="4436467" cy="3214690"/>
            <a:chOff x="4219700" y="2876550"/>
            <a:chExt cx="2644374" cy="1983275"/>
          </a:xfrm>
        </p:grpSpPr>
        <p:pic>
          <p:nvPicPr>
            <p:cNvPr id="225" name="Google Shape;225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9700" y="2876550"/>
              <a:ext cx="2644374" cy="1983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33"/>
            <p:cNvSpPr txBox="1"/>
            <p:nvPr/>
          </p:nvSpPr>
          <p:spPr>
            <a:xfrm>
              <a:off x="4687813" y="4032025"/>
              <a:ext cx="699600" cy="29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ED867A"/>
                  </a:solidFill>
                  <a:latin typeface="Oswald"/>
                  <a:ea typeface="Oswald"/>
                  <a:cs typeface="Oswald"/>
                  <a:sym typeface="Oswald"/>
                </a:rPr>
                <a:t>Sum</a:t>
              </a:r>
              <a:endParaRPr sz="1900">
                <a:solidFill>
                  <a:srgbClr val="ED867A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27" name="Google Shape;227;p33"/>
          <p:cNvGrpSpPr/>
          <p:nvPr/>
        </p:nvGrpSpPr>
        <p:grpSpPr>
          <a:xfrm>
            <a:off x="5425050" y="2571750"/>
            <a:ext cx="3047000" cy="2285250"/>
            <a:chOff x="6333250" y="3010150"/>
            <a:chExt cx="3047000" cy="2285250"/>
          </a:xfrm>
        </p:grpSpPr>
        <p:pic>
          <p:nvPicPr>
            <p:cNvPr id="228" name="Google Shape;228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33250" y="3010150"/>
              <a:ext cx="3047000" cy="2285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33"/>
            <p:cNvSpPr txBox="1"/>
            <p:nvPr/>
          </p:nvSpPr>
          <p:spPr>
            <a:xfrm>
              <a:off x="7176300" y="3620700"/>
              <a:ext cx="699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ED867A"/>
                  </a:solidFill>
                  <a:latin typeface="Oswald"/>
                  <a:ea typeface="Oswald"/>
                  <a:cs typeface="Oswald"/>
                  <a:sym typeface="Oswald"/>
                </a:rPr>
                <a:t>Mean</a:t>
              </a:r>
              <a:endParaRPr sz="1900">
                <a:solidFill>
                  <a:srgbClr val="ED867A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30" name="Google Shape;230;p33"/>
          <p:cNvGrpSpPr/>
          <p:nvPr/>
        </p:nvGrpSpPr>
        <p:grpSpPr>
          <a:xfrm>
            <a:off x="5482350" y="401800"/>
            <a:ext cx="3046999" cy="2057600"/>
            <a:chOff x="4687825" y="514150"/>
            <a:chExt cx="3046999" cy="2057600"/>
          </a:xfrm>
        </p:grpSpPr>
        <p:pic>
          <p:nvPicPr>
            <p:cNvPr id="231" name="Google Shape;231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87825" y="514150"/>
              <a:ext cx="3046999" cy="2057600"/>
            </a:xfrm>
            <a:prstGeom prst="rect">
              <a:avLst/>
            </a:prstGeom>
            <a:noFill/>
            <a:ln cap="flat" cmpd="sng" w="9525">
              <a:solidFill>
                <a:srgbClr val="F4C45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32" name="Google Shape;232;p33"/>
            <p:cNvSpPr txBox="1"/>
            <p:nvPr/>
          </p:nvSpPr>
          <p:spPr>
            <a:xfrm>
              <a:off x="5594250" y="727675"/>
              <a:ext cx="699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ED867A"/>
                  </a:solidFill>
                  <a:latin typeface="Oswald"/>
                  <a:ea typeface="Oswald"/>
                  <a:cs typeface="Oswald"/>
                  <a:sym typeface="Oswald"/>
                </a:rPr>
                <a:t>Count</a:t>
              </a:r>
              <a:endParaRPr sz="1900">
                <a:solidFill>
                  <a:srgbClr val="ED867A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233" name="Google Shape;233;p33"/>
          <p:cNvSpPr txBox="1"/>
          <p:nvPr/>
        </p:nvSpPr>
        <p:spPr>
          <a:xfrm>
            <a:off x="316550" y="987500"/>
            <a:ext cx="652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D867A"/>
                </a:solidFill>
                <a:latin typeface="Oswald"/>
                <a:ea typeface="Oswald"/>
                <a:cs typeface="Oswald"/>
                <a:sym typeface="Oswald"/>
              </a:rPr>
              <a:t>Sightings in seconds, by year</a:t>
            </a:r>
            <a:endParaRPr sz="1900">
              <a:solidFill>
                <a:srgbClr val="ED867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